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322" r:id="rId2"/>
    <p:sldId id="290" r:id="rId3"/>
    <p:sldId id="313" r:id="rId4"/>
    <p:sldId id="330" r:id="rId5"/>
    <p:sldId id="336" r:id="rId6"/>
    <p:sldId id="337" r:id="rId7"/>
    <p:sldId id="331" r:id="rId8"/>
    <p:sldId id="338" r:id="rId9"/>
    <p:sldId id="332" r:id="rId10"/>
    <p:sldId id="339" r:id="rId11"/>
    <p:sldId id="333" r:id="rId12"/>
    <p:sldId id="340" r:id="rId13"/>
    <p:sldId id="334" r:id="rId14"/>
    <p:sldId id="341" r:id="rId15"/>
    <p:sldId id="335" r:id="rId16"/>
    <p:sldId id="342" r:id="rId17"/>
    <p:sldId id="343" r:id="rId18"/>
    <p:sldId id="328" r:id="rId19"/>
    <p:sldId id="344" r:id="rId20"/>
    <p:sldId id="329" r:id="rId21"/>
    <p:sldId id="346" r:id="rId22"/>
    <p:sldId id="345" r:id="rId23"/>
    <p:sldId id="266" r:id="rId24"/>
  </p:sldIdLst>
  <p:sldSz cx="9906000" cy="6858000" type="A4"/>
  <p:notesSz cx="6810375" cy="99425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33CC"/>
    <a:srgbClr val="00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23" autoAdjust="0"/>
  </p:normalViewPr>
  <p:slideViewPr>
    <p:cSldViewPr>
      <p:cViewPr varScale="1">
        <p:scale>
          <a:sx n="61" d="100"/>
          <a:sy n="61" d="100"/>
        </p:scale>
        <p:origin x="-1398" y="-84"/>
      </p:cViewPr>
      <p:guideLst>
        <p:guide orient="horz" pos="2160"/>
        <p:guide pos="312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6888"/>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IE"/>
          </a:p>
        </p:txBody>
      </p:sp>
      <p:sp>
        <p:nvSpPr>
          <p:cNvPr id="3" name="Date Placeholder 2"/>
          <p:cNvSpPr>
            <a:spLocks noGrp="1"/>
          </p:cNvSpPr>
          <p:nvPr>
            <p:ph type="dt" sz="quarter" idx="1"/>
          </p:nvPr>
        </p:nvSpPr>
        <p:spPr>
          <a:xfrm>
            <a:off x="3857625" y="0"/>
            <a:ext cx="2951163" cy="49688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6537BA6A-CE6F-4B81-B2CD-AA09D14AC8C2}" type="datetimeFigureOut">
              <a:rPr lang="en-US"/>
              <a:pPr>
                <a:defRPr/>
              </a:pPr>
              <a:t>10/17/2014</a:t>
            </a:fld>
            <a:endParaRPr lang="en-IE"/>
          </a:p>
        </p:txBody>
      </p:sp>
      <p:sp>
        <p:nvSpPr>
          <p:cNvPr id="4" name="Footer Placeholder 3"/>
          <p:cNvSpPr>
            <a:spLocks noGrp="1"/>
          </p:cNvSpPr>
          <p:nvPr>
            <p:ph type="ftr" sz="quarter" idx="2"/>
          </p:nvPr>
        </p:nvSpPr>
        <p:spPr>
          <a:xfrm>
            <a:off x="0" y="9444038"/>
            <a:ext cx="2951163" cy="496887"/>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IE"/>
          </a:p>
        </p:txBody>
      </p:sp>
      <p:sp>
        <p:nvSpPr>
          <p:cNvPr id="5" name="Slide Number Placeholder 4"/>
          <p:cNvSpPr>
            <a:spLocks noGrp="1"/>
          </p:cNvSpPr>
          <p:nvPr>
            <p:ph type="sldNum" sz="quarter" idx="3"/>
          </p:nvPr>
        </p:nvSpPr>
        <p:spPr>
          <a:xfrm>
            <a:off x="3857625" y="9444038"/>
            <a:ext cx="2951163"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90869444-1EE7-4D28-B072-F378BCEC39AA}" type="slidenum">
              <a:rPr lang="en-IE"/>
              <a:pPr>
                <a:defRPr/>
              </a:pPr>
              <a:t>‹#›</a:t>
            </a:fld>
            <a:endParaRPr lang="en-I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6888"/>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3" name="Date Placeholder 2"/>
          <p:cNvSpPr>
            <a:spLocks noGrp="1"/>
          </p:cNvSpPr>
          <p:nvPr>
            <p:ph type="dt" idx="1"/>
          </p:nvPr>
        </p:nvSpPr>
        <p:spPr>
          <a:xfrm>
            <a:off x="3857625" y="0"/>
            <a:ext cx="2951163" cy="49688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82F8062E-B5B3-4DAA-BE78-F66260582629}" type="datetimeFigureOut">
              <a:rPr lang="en-GB"/>
              <a:pPr>
                <a:defRPr/>
              </a:pPr>
              <a:t>17/10/2014</a:t>
            </a:fld>
            <a:endParaRPr lang="en-GB"/>
          </a:p>
        </p:txBody>
      </p:sp>
      <p:sp>
        <p:nvSpPr>
          <p:cNvPr id="4" name="Slide Image Placeholder 3"/>
          <p:cNvSpPr>
            <a:spLocks noGrp="1" noRot="1" noChangeAspect="1"/>
          </p:cNvSpPr>
          <p:nvPr>
            <p:ph type="sldImg" idx="2"/>
          </p:nvPr>
        </p:nvSpPr>
        <p:spPr>
          <a:xfrm>
            <a:off x="714375" y="746125"/>
            <a:ext cx="5381625" cy="372745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1038" y="4722813"/>
            <a:ext cx="5448300" cy="4473575"/>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44038"/>
            <a:ext cx="2951163" cy="496887"/>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7" name="Slide Number Placeholder 6"/>
          <p:cNvSpPr>
            <a:spLocks noGrp="1"/>
          </p:cNvSpPr>
          <p:nvPr>
            <p:ph type="sldNum" sz="quarter" idx="5"/>
          </p:nvPr>
        </p:nvSpPr>
        <p:spPr>
          <a:xfrm>
            <a:off x="3857625" y="9444038"/>
            <a:ext cx="2951163"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35A8BF8A-B27A-4E83-8B2A-FEFB969E6867}"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arise.asean.org/" TargetMode="External"/><Relationship Id="rId2" Type="http://schemas.openxmlformats.org/officeDocument/2006/relationships/hyperlink" Target="mailto:arise@asean.org" TargetMode="External"/><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30"/>
            <a:ext cx="8420100" cy="1470025"/>
          </a:xfrm>
        </p:spPr>
        <p:txBody>
          <a:bodyPr>
            <a:normAutofit/>
          </a:bodyPr>
          <a:lstStyle>
            <a:lvl1pPr algn="ct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485900" y="3886200"/>
            <a:ext cx="6934200" cy="1752600"/>
          </a:xfrm>
        </p:spPr>
        <p:txBody>
          <a:bodyPr>
            <a:normAutofit/>
          </a:bodyPr>
          <a:lstStyle>
            <a:lvl1pPr marL="0" indent="0" algn="ctr">
              <a:buNone/>
              <a:defRPr sz="2800">
                <a:solidFill>
                  <a:srgbClr val="FFFF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4FD082B-2D08-4173-B4E3-BC3780CB33A2}" type="datetime1">
              <a:rPr lang="en-US"/>
              <a:pPr>
                <a:defRPr/>
              </a:pPr>
              <a:t>10/17/2014</a:t>
            </a:fld>
            <a:endParaRPr lang="en-US"/>
          </a:p>
        </p:txBody>
      </p:sp>
      <p:sp>
        <p:nvSpPr>
          <p:cNvPr id="5" name="Slide Number Placeholder 5"/>
          <p:cNvSpPr>
            <a:spLocks noGrp="1"/>
          </p:cNvSpPr>
          <p:nvPr>
            <p:ph type="sldNum" sz="quarter" idx="11"/>
          </p:nvPr>
        </p:nvSpPr>
        <p:spPr/>
        <p:txBody>
          <a:bodyPr/>
          <a:lstStyle>
            <a:lvl1pPr>
              <a:defRPr/>
            </a:lvl1pPr>
          </a:lstStyle>
          <a:p>
            <a:pPr>
              <a:defRPr/>
            </a:pPr>
            <a:fld id="{9E65F9ED-C575-4A8E-BE5A-D3C2444BAF3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454E02-C67E-4C9B-9971-EE373B36C3C7}" type="datetime1">
              <a:rPr lang="en-US"/>
              <a:pPr>
                <a:defRPr/>
              </a:pPr>
              <a:t>10/17/2014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77F6518-D7F9-4241-89F6-7759FBF089C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41"/>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E0DFD2F-C00D-4D1A-B05B-17CCA4AD8BB3}" type="datetime1">
              <a:rPr lang="en-US"/>
              <a:pPr>
                <a:defRPr/>
              </a:pPr>
              <a:t>10/17/2014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BFE66A-CACF-4F05-80C1-5DE64154A00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7C04BD1-8924-44DD-9815-F95F8B3DB0F7}" type="datetime1">
              <a:rPr lang="en-US"/>
              <a:pPr>
                <a:defRPr/>
              </a:pPr>
              <a:t>10/17/2014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62B908-6C42-439B-B6DA-0FB2E10015F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4"/>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77B9A75-8F2A-4578-97AE-5A6E0C4C3C73}" type="datetime1">
              <a:rPr lang="en-US"/>
              <a:pPr>
                <a:defRPr/>
              </a:pPr>
              <a:t>10/17/2014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F4E2E4-9B57-49CA-8880-4A67E1415D9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95B781F-D4F7-4FE1-8979-9CF6DC0EA05B}" type="datetime1">
              <a:rPr lang="en-US"/>
              <a:pPr>
                <a:defRPr/>
              </a:pPr>
              <a:t>10/17/2014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83CD3F5-33BB-47C2-8722-E565AF00D57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4"/>
            <a:ext cx="4376870"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114" y="1535114"/>
            <a:ext cx="4378590"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4"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3AD69D2-407B-4367-9E44-233CBF0CE82F}" type="datetime1">
              <a:rPr lang="en-US"/>
              <a:pPr>
                <a:defRPr/>
              </a:pPr>
              <a:t>10/17/2014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C6C629F-5618-459E-9543-3E4C40DBBE5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2D8A6F1-0217-4053-9E63-BE720F168654}" type="datetime1">
              <a:rPr lang="en-US"/>
              <a:pPr>
                <a:defRPr/>
              </a:pPr>
              <a:t>10/17/2014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2AC768F-A2F6-4EB8-A7C7-2B1A298424A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2286000" y="1371600"/>
            <a:ext cx="5367338" cy="5181600"/>
            <a:chOff x="2286000" y="1371600"/>
            <a:chExt cx="5367623" cy="5181600"/>
          </a:xfrm>
        </p:grpSpPr>
        <p:sp>
          <p:nvSpPr>
            <p:cNvPr id="3" name="TextBox 2"/>
            <p:cNvSpPr txBox="1">
              <a:spLocks noChangeArrowheads="1"/>
            </p:cNvSpPr>
            <p:nvPr userDrawn="1"/>
          </p:nvSpPr>
          <p:spPr bwMode="auto">
            <a:xfrm>
              <a:off x="2743224" y="1371600"/>
              <a:ext cx="4370620" cy="1323975"/>
            </a:xfrm>
            <a:prstGeom prst="rect">
              <a:avLst/>
            </a:prstGeom>
            <a:noFill/>
            <a:ln w="9525">
              <a:noFill/>
              <a:miter lim="800000"/>
              <a:headEnd/>
              <a:tailEnd/>
            </a:ln>
          </p:spPr>
          <p:txBody>
            <a:bodyPr wrap="none">
              <a:spAutoFit/>
            </a:bodyPr>
            <a:lstStyle/>
            <a:p>
              <a:pPr algn="ctr">
                <a:defRPr/>
              </a:pPr>
              <a:r>
                <a:rPr lang="en-US" sz="8000">
                  <a:solidFill>
                    <a:srgbClr val="003399"/>
                  </a:solidFill>
                  <a:latin typeface="Rage Italic" pitchFamily="66" charset="0"/>
                </a:rPr>
                <a:t>Thank You</a:t>
              </a:r>
            </a:p>
          </p:txBody>
        </p:sp>
        <p:sp>
          <p:nvSpPr>
            <p:cNvPr id="4" name="TextBox 3"/>
            <p:cNvSpPr txBox="1">
              <a:spLocks noChangeArrowheads="1"/>
            </p:cNvSpPr>
            <p:nvPr userDrawn="1"/>
          </p:nvSpPr>
          <p:spPr bwMode="auto">
            <a:xfrm>
              <a:off x="2286000" y="4183063"/>
              <a:ext cx="5367623" cy="2370137"/>
            </a:xfrm>
            <a:prstGeom prst="rect">
              <a:avLst/>
            </a:prstGeom>
            <a:noFill/>
            <a:ln w="9525">
              <a:noFill/>
              <a:miter lim="800000"/>
              <a:headEnd/>
              <a:tailEnd/>
            </a:ln>
          </p:spPr>
          <p:txBody>
            <a:bodyPr wrap="none">
              <a:spAutoFit/>
            </a:bodyPr>
            <a:lstStyle/>
            <a:p>
              <a:pPr algn="ctr">
                <a:defRPr/>
              </a:pPr>
              <a:r>
                <a:rPr lang="en-IE" sz="2000" b="1" noProof="1">
                  <a:solidFill>
                    <a:srgbClr val="003399"/>
                  </a:solidFill>
                  <a:latin typeface="Calibri" pitchFamily="34" charset="0"/>
                </a:rPr>
                <a:t>ASEAN Regional Integration Support from the EU</a:t>
              </a:r>
            </a:p>
            <a:p>
              <a:pPr algn="ctr">
                <a:defRPr/>
              </a:pPr>
              <a:endParaRPr lang="en-IE" sz="1600" b="1" noProof="1">
                <a:solidFill>
                  <a:srgbClr val="003399"/>
                </a:solidFill>
                <a:latin typeface="Calibri" pitchFamily="34" charset="0"/>
              </a:endParaRPr>
            </a:p>
            <a:p>
              <a:pPr algn="ctr">
                <a:defRPr/>
              </a:pPr>
              <a:r>
                <a:rPr lang="en-IE" sz="1600" noProof="1">
                  <a:solidFill>
                    <a:srgbClr val="003399"/>
                  </a:solidFill>
                  <a:latin typeface="Calibri" pitchFamily="34" charset="0"/>
                </a:rPr>
                <a:t>ASEAN Secretariat </a:t>
              </a:r>
            </a:p>
            <a:p>
              <a:pPr algn="ctr">
                <a:defRPr/>
              </a:pPr>
              <a:r>
                <a:rPr lang="en-IE" sz="1600" noProof="1">
                  <a:solidFill>
                    <a:srgbClr val="003399"/>
                  </a:solidFill>
                  <a:latin typeface="Calibri" pitchFamily="34" charset="0"/>
                </a:rPr>
                <a:t>Jl. Sisingamangaraja 70A, Jakarta 12110 – Indonesia </a:t>
              </a:r>
            </a:p>
            <a:p>
              <a:pPr algn="ctr">
                <a:defRPr/>
              </a:pPr>
              <a:r>
                <a:rPr lang="en-IE" sz="1600" noProof="1">
                  <a:solidFill>
                    <a:srgbClr val="003399"/>
                  </a:solidFill>
                  <a:latin typeface="Calibri" pitchFamily="34" charset="0"/>
                  <a:sym typeface="Wingdings" pitchFamily="2" charset="2"/>
                </a:rPr>
                <a:t>Tel: </a:t>
              </a:r>
              <a:r>
                <a:rPr lang="en-IE" sz="1600" noProof="1">
                  <a:solidFill>
                    <a:srgbClr val="003399"/>
                  </a:solidFill>
                  <a:latin typeface="Calibri" pitchFamily="34" charset="0"/>
                </a:rPr>
                <a:t>(+62 21) 726 2991, 724 3372 ext. 852</a:t>
              </a:r>
            </a:p>
            <a:p>
              <a:pPr algn="ctr">
                <a:buFont typeface="Wingdings 2" pitchFamily="18" charset="2"/>
                <a:buNone/>
                <a:defRPr/>
              </a:pPr>
              <a:r>
                <a:rPr lang="en-IE" sz="1600" noProof="1">
                  <a:solidFill>
                    <a:srgbClr val="003399"/>
                  </a:solidFill>
                  <a:latin typeface="Calibri" pitchFamily="34" charset="0"/>
                </a:rPr>
                <a:t>Fax: (+62 21) 739 8234 </a:t>
              </a:r>
            </a:p>
            <a:p>
              <a:pPr algn="ctr">
                <a:buFont typeface="Wingdings 2" pitchFamily="18" charset="2"/>
                <a:buNone/>
                <a:defRPr/>
              </a:pPr>
              <a:r>
                <a:rPr lang="en-IE" sz="1600" noProof="1">
                  <a:solidFill>
                    <a:srgbClr val="003399"/>
                  </a:solidFill>
                  <a:latin typeface="Calibri" pitchFamily="34" charset="0"/>
                </a:rPr>
                <a:t>E-mail: </a:t>
              </a:r>
              <a:r>
                <a:rPr lang="en-IE" sz="1600" noProof="1">
                  <a:solidFill>
                    <a:srgbClr val="003399"/>
                  </a:solidFill>
                  <a:latin typeface="Calibri" pitchFamily="34" charset="0"/>
                  <a:sym typeface="Wingdings" pitchFamily="2" charset="2"/>
                  <a:hlinkClick r:id="rId2"/>
                </a:rPr>
                <a:t>arise@asean.org</a:t>
              </a:r>
              <a:r>
                <a:rPr lang="en-IE" sz="1600" noProof="1">
                  <a:solidFill>
                    <a:srgbClr val="003399"/>
                  </a:solidFill>
                  <a:latin typeface="Calibri" pitchFamily="34" charset="0"/>
                  <a:sym typeface="Wingdings" pitchFamily="2" charset="2"/>
                </a:rPr>
                <a:t> </a:t>
              </a:r>
              <a:endParaRPr lang="en-IE" sz="1600" noProof="1">
                <a:solidFill>
                  <a:srgbClr val="003399"/>
                </a:solidFill>
                <a:latin typeface="Calibri" pitchFamily="34" charset="0"/>
              </a:endParaRPr>
            </a:p>
            <a:p>
              <a:pPr algn="ctr">
                <a:buFont typeface="Wingdings" pitchFamily="2" charset="2"/>
                <a:buNone/>
                <a:defRPr/>
              </a:pPr>
              <a:r>
                <a:rPr lang="en-IE" sz="1600" u="sng" noProof="1">
                  <a:solidFill>
                    <a:srgbClr val="003399"/>
                  </a:solidFill>
                  <a:latin typeface="Calibri" pitchFamily="34" charset="0"/>
                  <a:hlinkClick r:id="rId3"/>
                </a:rPr>
                <a:t>http://arise.asean.org</a:t>
              </a:r>
              <a:r>
                <a:rPr lang="en-IE" sz="1600" noProof="1">
                  <a:solidFill>
                    <a:srgbClr val="003399"/>
                  </a:solidFill>
                  <a:latin typeface="Calibri" pitchFamily="34" charset="0"/>
                </a:rPr>
                <a:t> </a:t>
              </a:r>
            </a:p>
            <a:p>
              <a:pPr algn="ctr">
                <a:defRPr/>
              </a:pPr>
              <a:endParaRPr lang="en-IE" sz="1600" noProof="1">
                <a:solidFill>
                  <a:srgbClr val="003399"/>
                </a:solidFill>
                <a:latin typeface="Calibri" pitchFamily="34" charset="0"/>
              </a:endParaRPr>
            </a:p>
          </p:txBody>
        </p:sp>
      </p:grpSp>
      <p:pic>
        <p:nvPicPr>
          <p:cNvPr id="5" name="Picture 11" descr="insideslide thank you_thank you_thank you.png"/>
          <p:cNvPicPr>
            <a:picLocks noChangeAspect="1"/>
          </p:cNvPicPr>
          <p:nvPr userDrawn="1"/>
        </p:nvPicPr>
        <p:blipFill>
          <a:blip r:embed="rId4" cstate="print"/>
          <a:srcRect t="2078"/>
          <a:stretch>
            <a:fillRect/>
          </a:stretch>
        </p:blipFill>
        <p:spPr bwMode="auto">
          <a:xfrm>
            <a:off x="0" y="-38100"/>
            <a:ext cx="9921875" cy="6869113"/>
          </a:xfrm>
          <a:prstGeom prst="rect">
            <a:avLst/>
          </a:prstGeom>
          <a:noFill/>
          <a:ln w="9525">
            <a:noFill/>
            <a:miter lim="800000"/>
            <a:headEnd/>
            <a:tailEnd/>
          </a:ln>
        </p:spPr>
      </p:pic>
      <p:sp>
        <p:nvSpPr>
          <p:cNvPr id="6" name="Date Placeholder 1"/>
          <p:cNvSpPr>
            <a:spLocks noGrp="1"/>
          </p:cNvSpPr>
          <p:nvPr>
            <p:ph type="dt" sz="half" idx="10"/>
          </p:nvPr>
        </p:nvSpPr>
        <p:spPr/>
        <p:txBody>
          <a:bodyPr/>
          <a:lstStyle>
            <a:lvl1pPr>
              <a:defRPr/>
            </a:lvl1pPr>
          </a:lstStyle>
          <a:p>
            <a:pPr>
              <a:defRPr/>
            </a:pPr>
            <a:fld id="{21E08504-8A84-4928-8488-6BA779F81B9C}" type="datetime1">
              <a:rPr lang="en-US"/>
              <a:pPr>
                <a:defRPr/>
              </a:pPr>
              <a:t>10/17/2014</a:t>
            </a:fld>
            <a:endParaRPr lang="en-US"/>
          </a:p>
        </p:txBody>
      </p:sp>
      <p:sp>
        <p:nvSpPr>
          <p:cNvPr id="7" name="Footer Placeholder 2"/>
          <p:cNvSpPr>
            <a:spLocks noGrp="1"/>
          </p:cNvSpPr>
          <p:nvPr>
            <p:ph type="ftr" sz="quarter" idx="11"/>
          </p:nvPr>
        </p:nvSpPr>
        <p:spPr/>
        <p:txBody>
          <a:bodyPr/>
          <a:lstStyle>
            <a:lvl1pPr>
              <a:defRPr/>
            </a:lvl1pPr>
          </a:lstStyle>
          <a:p>
            <a:pPr>
              <a:defRPr/>
            </a:pPr>
            <a:endParaRPr lang="en-US"/>
          </a:p>
        </p:txBody>
      </p:sp>
      <p:sp>
        <p:nvSpPr>
          <p:cNvPr id="8" name="Slide Number Placeholder 3"/>
          <p:cNvSpPr>
            <a:spLocks noGrp="1"/>
          </p:cNvSpPr>
          <p:nvPr>
            <p:ph type="sldNum" sz="quarter" idx="12"/>
          </p:nvPr>
        </p:nvSpPr>
        <p:spPr/>
        <p:txBody>
          <a:bodyPr/>
          <a:lstStyle>
            <a:lvl1pPr>
              <a:defRPr/>
            </a:lvl1pPr>
          </a:lstStyle>
          <a:p>
            <a:pPr>
              <a:defRPr/>
            </a:pPr>
            <a:fld id="{52E3E8BD-C8A3-463C-A0BE-E3E73B7759A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3" y="273050"/>
            <a:ext cx="3259006"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2972"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3"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8126033-D991-43FB-8A66-C6E375A92081}" type="datetime1">
              <a:rPr lang="en-US"/>
              <a:pPr>
                <a:defRPr/>
              </a:pPr>
              <a:t>10/17/2014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AA9123D-5502-401C-878C-C3EB617589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941645" y="5367339"/>
            <a:ext cx="59436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B55BD04-EC95-48CC-B06E-A4A7426B49E7}" type="datetime1">
              <a:rPr lang="en-US"/>
              <a:pPr>
                <a:defRPr/>
              </a:pPr>
              <a:t>10/17/2014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77552B6-45F4-4177-AA8A-6F8DA42B341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0"/>
            <a:ext cx="8915400" cy="981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88950" y="1341438"/>
            <a:ext cx="89154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95300" y="6356350"/>
            <a:ext cx="2311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7B04432D-3A37-47F2-B4CE-B75ACA724625}" type="datetime1">
              <a:rPr lang="en-US"/>
              <a:pPr>
                <a:defRPr/>
              </a:pPr>
              <a:t>10/17/2014</a:t>
            </a:fld>
            <a:endParaRPr lang="en-US"/>
          </a:p>
        </p:txBody>
      </p:sp>
      <p:sp>
        <p:nvSpPr>
          <p:cNvPr id="5" name="Footer Placeholder 4"/>
          <p:cNvSpPr>
            <a:spLocks noGrp="1"/>
          </p:cNvSpPr>
          <p:nvPr>
            <p:ph type="ftr" sz="quarter" idx="3"/>
          </p:nvPr>
        </p:nvSpPr>
        <p:spPr>
          <a:xfrm>
            <a:off x="3384550" y="6356350"/>
            <a:ext cx="31369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US"/>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F2B7E00F-5660-4AB4-A26C-FA39B525F985}" type="slidenum">
              <a:rPr lang="en-US"/>
              <a:pPr>
                <a:defRPr/>
              </a:pPr>
              <a:t>‹#›</a:t>
            </a:fld>
            <a:endParaRPr lang="en-US"/>
          </a:p>
        </p:txBody>
      </p:sp>
      <p:pic>
        <p:nvPicPr>
          <p:cNvPr id="1031" name="Picture 8" descr="insideslide_inside.png"/>
          <p:cNvPicPr>
            <a:picLocks noChangeAspect="1"/>
          </p:cNvPicPr>
          <p:nvPr userDrawn="1"/>
        </p:nvPicPr>
        <p:blipFill>
          <a:blip r:embed="rId13" cstate="print"/>
          <a:srcRect l="5579"/>
          <a:stretch>
            <a:fillRect/>
          </a:stretch>
        </p:blipFill>
        <p:spPr bwMode="auto">
          <a:xfrm>
            <a:off x="0" y="0"/>
            <a:ext cx="991076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87" r:id="rId1"/>
    <p:sldLayoutId id="2147484078" r:id="rId2"/>
    <p:sldLayoutId id="2147484079" r:id="rId3"/>
    <p:sldLayoutId id="2147484080" r:id="rId4"/>
    <p:sldLayoutId id="2147484081" r:id="rId5"/>
    <p:sldLayoutId id="2147484082" r:id="rId6"/>
    <p:sldLayoutId id="2147484088" r:id="rId7"/>
    <p:sldLayoutId id="2147484083" r:id="rId8"/>
    <p:sldLayoutId id="2147484084" r:id="rId9"/>
    <p:sldLayoutId id="2147484085" r:id="rId10"/>
    <p:sldLayoutId id="2147484086" r:id="rId11"/>
  </p:sldLayoutIdLst>
  <p:txStyles>
    <p:titleStyle>
      <a:lvl1pPr algn="l" rtl="0" eaLnBrk="0" fontAlgn="base" hangingPunct="0">
        <a:spcBef>
          <a:spcPct val="0"/>
        </a:spcBef>
        <a:spcAft>
          <a:spcPct val="0"/>
        </a:spcAft>
        <a:defRPr sz="3600" b="1" kern="1200">
          <a:solidFill>
            <a:schemeClr val="bg1"/>
          </a:solidFill>
          <a:latin typeface="+mj-lt"/>
          <a:ea typeface="ＭＳ Ｐゴシック" pitchFamily="-104" charset="-128"/>
          <a:cs typeface="+mj-cs"/>
        </a:defRPr>
      </a:lvl1pPr>
      <a:lvl2pPr algn="l" rtl="0" eaLnBrk="0" fontAlgn="base" hangingPunct="0">
        <a:spcBef>
          <a:spcPct val="0"/>
        </a:spcBef>
        <a:spcAft>
          <a:spcPct val="0"/>
        </a:spcAft>
        <a:defRPr sz="3600" b="1">
          <a:solidFill>
            <a:schemeClr val="bg1"/>
          </a:solidFill>
          <a:latin typeface="Calibri" pitchFamily="34" charset="0"/>
          <a:ea typeface="ＭＳ Ｐゴシック" pitchFamily="-104" charset="-128"/>
        </a:defRPr>
      </a:lvl2pPr>
      <a:lvl3pPr algn="l" rtl="0" eaLnBrk="0" fontAlgn="base" hangingPunct="0">
        <a:spcBef>
          <a:spcPct val="0"/>
        </a:spcBef>
        <a:spcAft>
          <a:spcPct val="0"/>
        </a:spcAft>
        <a:defRPr sz="3600" b="1">
          <a:solidFill>
            <a:schemeClr val="bg1"/>
          </a:solidFill>
          <a:latin typeface="Calibri" pitchFamily="34" charset="0"/>
          <a:ea typeface="ＭＳ Ｐゴシック" pitchFamily="-104" charset="-128"/>
        </a:defRPr>
      </a:lvl3pPr>
      <a:lvl4pPr algn="l" rtl="0" eaLnBrk="0" fontAlgn="base" hangingPunct="0">
        <a:spcBef>
          <a:spcPct val="0"/>
        </a:spcBef>
        <a:spcAft>
          <a:spcPct val="0"/>
        </a:spcAft>
        <a:defRPr sz="3600" b="1">
          <a:solidFill>
            <a:schemeClr val="bg1"/>
          </a:solidFill>
          <a:latin typeface="Calibri" pitchFamily="34" charset="0"/>
          <a:ea typeface="ＭＳ Ｐゴシック" pitchFamily="-104" charset="-128"/>
        </a:defRPr>
      </a:lvl4pPr>
      <a:lvl5pPr algn="l" rtl="0" eaLnBrk="0" fontAlgn="base" hangingPunct="0">
        <a:spcBef>
          <a:spcPct val="0"/>
        </a:spcBef>
        <a:spcAft>
          <a:spcPct val="0"/>
        </a:spcAft>
        <a:defRPr sz="3600" b="1">
          <a:solidFill>
            <a:schemeClr val="bg1"/>
          </a:solidFill>
          <a:latin typeface="Calibri" pitchFamily="34" charset="0"/>
          <a:ea typeface="ＭＳ Ｐゴシック" pitchFamily="-104" charset="-128"/>
        </a:defRPr>
      </a:lvl5pPr>
      <a:lvl6pPr marL="457200" algn="l" rtl="0" fontAlgn="base">
        <a:spcBef>
          <a:spcPct val="0"/>
        </a:spcBef>
        <a:spcAft>
          <a:spcPct val="0"/>
        </a:spcAft>
        <a:defRPr sz="3600" b="1">
          <a:solidFill>
            <a:schemeClr val="bg1"/>
          </a:solidFill>
          <a:latin typeface="Calibri" pitchFamily="34" charset="0"/>
        </a:defRPr>
      </a:lvl6pPr>
      <a:lvl7pPr marL="914400" algn="l" rtl="0" fontAlgn="base">
        <a:spcBef>
          <a:spcPct val="0"/>
        </a:spcBef>
        <a:spcAft>
          <a:spcPct val="0"/>
        </a:spcAft>
        <a:defRPr sz="3600" b="1">
          <a:solidFill>
            <a:schemeClr val="bg1"/>
          </a:solidFill>
          <a:latin typeface="Calibri" pitchFamily="34" charset="0"/>
        </a:defRPr>
      </a:lvl7pPr>
      <a:lvl8pPr marL="1371600" algn="l" rtl="0" fontAlgn="base">
        <a:spcBef>
          <a:spcPct val="0"/>
        </a:spcBef>
        <a:spcAft>
          <a:spcPct val="0"/>
        </a:spcAft>
        <a:defRPr sz="3600" b="1">
          <a:solidFill>
            <a:schemeClr val="bg1"/>
          </a:solidFill>
          <a:latin typeface="Calibri" pitchFamily="34" charset="0"/>
        </a:defRPr>
      </a:lvl8pPr>
      <a:lvl9pPr marL="1828800" algn="l" rtl="0" fontAlgn="base">
        <a:spcBef>
          <a:spcPct val="0"/>
        </a:spcBef>
        <a:spcAft>
          <a:spcPct val="0"/>
        </a:spcAft>
        <a:defRPr sz="3600" b="1">
          <a:solidFill>
            <a:schemeClr val="bg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rgbClr val="0033CC"/>
          </a:solidFill>
          <a:latin typeface="+mn-lt"/>
          <a:ea typeface="ＭＳ Ｐゴシック" pitchFamily="-104" charset="-128"/>
          <a:cs typeface="+mn-cs"/>
        </a:defRPr>
      </a:lvl1pPr>
      <a:lvl2pPr marL="742950" indent="-285750" algn="l" rtl="0" eaLnBrk="0" fontAlgn="base" hangingPunct="0">
        <a:spcBef>
          <a:spcPct val="20000"/>
        </a:spcBef>
        <a:spcAft>
          <a:spcPct val="0"/>
        </a:spcAft>
        <a:buFont typeface="Arial" charset="0"/>
        <a:buChar char="–"/>
        <a:defRPr sz="2800" kern="1200">
          <a:solidFill>
            <a:srgbClr val="0033CC"/>
          </a:solidFill>
          <a:latin typeface="+mn-lt"/>
          <a:ea typeface="ＭＳ Ｐゴシック" pitchFamily="-104" charset="-128"/>
          <a:cs typeface="+mn-cs"/>
        </a:defRPr>
      </a:lvl2pPr>
      <a:lvl3pPr marL="1143000" indent="-228600" algn="l" rtl="0" eaLnBrk="0" fontAlgn="base" hangingPunct="0">
        <a:spcBef>
          <a:spcPct val="20000"/>
        </a:spcBef>
        <a:spcAft>
          <a:spcPct val="0"/>
        </a:spcAft>
        <a:buFont typeface="Arial" charset="0"/>
        <a:buChar char="•"/>
        <a:defRPr sz="2400" kern="1200">
          <a:solidFill>
            <a:srgbClr val="0033CC"/>
          </a:solidFill>
          <a:latin typeface="+mn-lt"/>
          <a:ea typeface="ＭＳ Ｐゴシック" pitchFamily="-104" charset="-128"/>
          <a:cs typeface="+mn-cs"/>
        </a:defRPr>
      </a:lvl3pPr>
      <a:lvl4pPr marL="1600200" indent="-228600" algn="l" rtl="0" eaLnBrk="0" fontAlgn="base" hangingPunct="0">
        <a:spcBef>
          <a:spcPct val="20000"/>
        </a:spcBef>
        <a:spcAft>
          <a:spcPct val="0"/>
        </a:spcAft>
        <a:buFont typeface="Arial" charset="0"/>
        <a:buChar char="–"/>
        <a:defRPr sz="2000" kern="1200">
          <a:solidFill>
            <a:srgbClr val="0033CC"/>
          </a:solidFill>
          <a:latin typeface="+mn-lt"/>
          <a:ea typeface="ＭＳ Ｐゴシック" pitchFamily="-104" charset="-128"/>
          <a:cs typeface="+mn-cs"/>
        </a:defRPr>
      </a:lvl4pPr>
      <a:lvl5pPr marL="2057400" indent="-228600" algn="l" rtl="0" eaLnBrk="0" fontAlgn="base" hangingPunct="0">
        <a:spcBef>
          <a:spcPct val="20000"/>
        </a:spcBef>
        <a:spcAft>
          <a:spcPct val="0"/>
        </a:spcAft>
        <a:buFont typeface="Arial" charset="0"/>
        <a:buChar char="»"/>
        <a:defRPr sz="2000" kern="1200">
          <a:solidFill>
            <a:srgbClr val="0033CC"/>
          </a:solidFill>
          <a:latin typeface="+mn-lt"/>
          <a:ea typeface="ＭＳ Ｐゴシック" pitchFamily="-10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452438" y="2357438"/>
            <a:ext cx="9215437" cy="1243012"/>
          </a:xfrm>
        </p:spPr>
        <p:txBody>
          <a:bodyPr/>
          <a:lstStyle/>
          <a:p>
            <a:pPr eaLnBrk="1" hangingPunct="1"/>
            <a:r>
              <a:rPr lang="en-GB" sz="2500" smtClean="0"/>
              <a:t>Simulation Exercise for Purposes of</a:t>
            </a:r>
            <a:br>
              <a:rPr lang="en-GB" sz="2500" smtClean="0"/>
            </a:br>
            <a:r>
              <a:rPr lang="en-GB" sz="2500" smtClean="0"/>
              <a:t>NTMs Identification, Classification and Notification </a:t>
            </a:r>
            <a:r>
              <a:rPr lang="en-GB" sz="2100" smtClean="0"/>
              <a:t/>
            </a:r>
            <a:br>
              <a:rPr lang="en-GB" sz="2100" smtClean="0"/>
            </a:br>
            <a:endParaRPr lang="en-GB" sz="2100" smtClean="0"/>
          </a:p>
        </p:txBody>
      </p:sp>
      <p:sp>
        <p:nvSpPr>
          <p:cNvPr id="4099" name="Subtitle 2"/>
          <p:cNvSpPr>
            <a:spLocks noGrp="1"/>
          </p:cNvSpPr>
          <p:nvPr>
            <p:ph type="subTitle" idx="1"/>
          </p:nvPr>
        </p:nvSpPr>
        <p:spPr>
          <a:xfrm>
            <a:off x="1485900" y="3644900"/>
            <a:ext cx="6934200" cy="2355850"/>
          </a:xfrm>
        </p:spPr>
        <p:txBody>
          <a:bodyPr/>
          <a:lstStyle/>
          <a:p>
            <a:pPr eaLnBrk="1" hangingPunct="1">
              <a:lnSpc>
                <a:spcPct val="90000"/>
              </a:lnSpc>
            </a:pPr>
            <a:r>
              <a:rPr lang="en-US" sz="2400" b="1" dirty="0" smtClean="0"/>
              <a:t>Paolo R. Vergano</a:t>
            </a:r>
          </a:p>
          <a:p>
            <a:pPr eaLnBrk="1" hangingPunct="1">
              <a:lnSpc>
                <a:spcPct val="90000"/>
              </a:lnSpc>
            </a:pPr>
            <a:r>
              <a:rPr lang="en-US" sz="2400" dirty="0" smtClean="0"/>
              <a:t>Institutional Strengthening Expert, ARISE</a:t>
            </a:r>
          </a:p>
          <a:p>
            <a:pPr eaLnBrk="1" hangingPunct="1">
              <a:lnSpc>
                <a:spcPct val="90000"/>
              </a:lnSpc>
            </a:pPr>
            <a:endParaRPr lang="en-US" sz="1000" dirty="0" smtClean="0"/>
          </a:p>
          <a:p>
            <a:pPr eaLnBrk="1" hangingPunct="1"/>
            <a:r>
              <a:rPr lang="en-US" sz="2400" dirty="0" smtClean="0"/>
              <a:t>Two-Day National Workshop</a:t>
            </a:r>
          </a:p>
          <a:p>
            <a:pPr eaLnBrk="1" hangingPunct="1"/>
            <a:r>
              <a:rPr lang="en-US" sz="2400" dirty="0" smtClean="0"/>
              <a:t>20-21 October 2014</a:t>
            </a:r>
          </a:p>
          <a:p>
            <a:pPr eaLnBrk="1" hangingPunct="1"/>
            <a:r>
              <a:rPr lang="en-US" sz="2400" dirty="0" smtClean="0"/>
              <a:t>Vientiane, Laos PDR</a:t>
            </a:r>
            <a:endParaRPr lang="en-US"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z="2800" smtClean="0"/>
              <a:t>Example No. 7</a:t>
            </a:r>
            <a:endParaRPr lang="en-GB" sz="2800" smtClean="0"/>
          </a:p>
        </p:txBody>
      </p:sp>
      <p:sp>
        <p:nvSpPr>
          <p:cNvPr id="13315" name="Content Placeholder 2"/>
          <p:cNvSpPr>
            <a:spLocks noGrp="1"/>
          </p:cNvSpPr>
          <p:nvPr>
            <p:ph idx="1"/>
          </p:nvPr>
        </p:nvSpPr>
        <p:spPr/>
        <p:txBody>
          <a:bodyPr/>
          <a:lstStyle/>
          <a:p>
            <a:pPr marL="0" indent="0">
              <a:spcBef>
                <a:spcPct val="0"/>
              </a:spcBef>
              <a:buFont typeface="Arial" charset="0"/>
              <a:buNone/>
            </a:pPr>
            <a:endParaRPr lang="en-GB" sz="2800" smtClean="0"/>
          </a:p>
          <a:p>
            <a:pPr marL="0" indent="0">
              <a:spcBef>
                <a:spcPct val="0"/>
              </a:spcBef>
              <a:buFont typeface="Arial" charset="0"/>
              <a:buNone/>
            </a:pPr>
            <a:r>
              <a:rPr lang="en-GB" sz="2800" smtClean="0"/>
              <a:t>Notice No. 17, Ministry of Industry and Trade, circulated on 16 January 2012. </a:t>
            </a:r>
          </a:p>
          <a:p>
            <a:pPr marL="0" indent="0">
              <a:spcBef>
                <a:spcPct val="0"/>
              </a:spcBef>
              <a:buFont typeface="Arial" charset="0"/>
              <a:buNone/>
            </a:pPr>
            <a:endParaRPr lang="en-GB" sz="2800" smtClean="0"/>
          </a:p>
          <a:p>
            <a:pPr marL="0" indent="0">
              <a:spcBef>
                <a:spcPct val="0"/>
              </a:spcBef>
              <a:buFont typeface="Arial" charset="0"/>
              <a:buNone/>
            </a:pPr>
            <a:r>
              <a:rPr lang="en-GB" sz="2400" b="1" smtClean="0"/>
              <a:t>As part of its periodic review of the Customs Code, Country A introduced a $133/tonne “</a:t>
            </a:r>
            <a:r>
              <a:rPr lang="en-GB" sz="2400" b="1" i="1" smtClean="0"/>
              <a:t>advance guarantee payment</a:t>
            </a:r>
            <a:r>
              <a:rPr lang="en-GB" sz="2400" b="1" smtClean="0"/>
              <a:t>” for rebar imports to the country for a temporary period of 200 days. No interest is to be paid on the deposits and it appears that the measure has been introduced in order to ensure effective importation within the available tariff-rate quota (TRQ), appropriate collection of customs duties and correct supply of the market.  </a:t>
            </a:r>
          </a:p>
          <a:p>
            <a:pPr marL="0" indent="0">
              <a:spcBef>
                <a:spcPct val="0"/>
              </a:spcBef>
              <a:buFont typeface="Arial" charset="0"/>
              <a:buNone/>
            </a:pPr>
            <a:endParaRPr lang="en-GB" sz="28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z="2800" smtClean="0"/>
              <a:t>Example No. 8</a:t>
            </a:r>
            <a:endParaRPr lang="en-GB" sz="2800" smtClean="0"/>
          </a:p>
        </p:txBody>
      </p:sp>
      <p:sp>
        <p:nvSpPr>
          <p:cNvPr id="14339" name="Content Placeholder 2"/>
          <p:cNvSpPr>
            <a:spLocks noGrp="1"/>
          </p:cNvSpPr>
          <p:nvPr>
            <p:ph idx="1"/>
          </p:nvPr>
        </p:nvSpPr>
        <p:spPr/>
        <p:txBody>
          <a:bodyPr/>
          <a:lstStyle/>
          <a:p>
            <a:pPr marL="0" indent="0">
              <a:spcBef>
                <a:spcPct val="0"/>
              </a:spcBef>
              <a:buFont typeface="Arial" charset="0"/>
              <a:buNone/>
            </a:pPr>
            <a:endParaRPr lang="en-GB" sz="2800" smtClean="0"/>
          </a:p>
          <a:p>
            <a:pPr marL="0" indent="0">
              <a:spcBef>
                <a:spcPct val="0"/>
              </a:spcBef>
              <a:buFont typeface="Arial" charset="0"/>
              <a:buNone/>
            </a:pPr>
            <a:r>
              <a:rPr lang="en-GB" sz="2800" smtClean="0"/>
              <a:t>Article 9, Agriculture Standard, GSO 05/CD 986:2014, signed on 9 April 2014.</a:t>
            </a:r>
          </a:p>
          <a:p>
            <a:pPr marL="0" indent="0">
              <a:spcBef>
                <a:spcPct val="0"/>
              </a:spcBef>
              <a:buFont typeface="Arial" charset="0"/>
              <a:buNone/>
            </a:pPr>
            <a:endParaRPr lang="it-IT" sz="2800" smtClean="0"/>
          </a:p>
          <a:p>
            <a:pPr marL="0" indent="0" algn="just">
              <a:spcBef>
                <a:spcPct val="0"/>
              </a:spcBef>
              <a:buFont typeface="Arial" charset="0"/>
              <a:buNone/>
            </a:pPr>
            <a:r>
              <a:rPr lang="en-GB" sz="2400" b="1" smtClean="0"/>
              <a:t>Based on available scientific information, Country A recently passed a measure to ensure proper storage and quality for food items. In particular, Article 9 of the new Agriculture Standard requires that frozen chicken be displayed in proper freezers that allow cool air to pass regularly to all parts of the frozen chicken at a maximum temperature of -18˚C.</a:t>
            </a:r>
          </a:p>
          <a:p>
            <a:pPr marL="0" indent="0"/>
            <a:endParaRPr lang="en-GB"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2800" smtClean="0"/>
              <a:t>Example No. 9</a:t>
            </a:r>
            <a:endParaRPr lang="en-GB" sz="2800" smtClean="0"/>
          </a:p>
        </p:txBody>
      </p:sp>
      <p:sp>
        <p:nvSpPr>
          <p:cNvPr id="15363" name="Content Placeholder 2"/>
          <p:cNvSpPr>
            <a:spLocks noGrp="1"/>
          </p:cNvSpPr>
          <p:nvPr>
            <p:ph idx="1"/>
          </p:nvPr>
        </p:nvSpPr>
        <p:spPr/>
        <p:txBody>
          <a:bodyPr/>
          <a:lstStyle/>
          <a:p>
            <a:pPr marL="0" indent="0">
              <a:spcBef>
                <a:spcPct val="0"/>
              </a:spcBef>
              <a:buFont typeface="Arial" charset="0"/>
              <a:buNone/>
            </a:pPr>
            <a:endParaRPr lang="en-GB" smtClean="0"/>
          </a:p>
          <a:p>
            <a:pPr marL="0" indent="0">
              <a:spcBef>
                <a:spcPct val="0"/>
              </a:spcBef>
              <a:buFont typeface="Arial" charset="0"/>
              <a:buNone/>
            </a:pPr>
            <a:r>
              <a:rPr lang="en-GB" sz="2800" smtClean="0"/>
              <a:t>Article 13 of the Tax Law, signed on 17 August 2012. </a:t>
            </a:r>
          </a:p>
          <a:p>
            <a:pPr marL="0" indent="0">
              <a:spcBef>
                <a:spcPct val="0"/>
              </a:spcBef>
              <a:buFont typeface="Arial" charset="0"/>
              <a:buNone/>
            </a:pPr>
            <a:endParaRPr lang="it-IT" sz="2800" smtClean="0"/>
          </a:p>
          <a:p>
            <a:pPr marL="0" indent="0">
              <a:spcBef>
                <a:spcPct val="0"/>
              </a:spcBef>
              <a:buFont typeface="Arial" charset="0"/>
              <a:buNone/>
            </a:pPr>
            <a:endParaRPr lang="en-GB" sz="2800" smtClean="0"/>
          </a:p>
          <a:p>
            <a:pPr marL="0" indent="0">
              <a:spcBef>
                <a:spcPct val="0"/>
              </a:spcBef>
              <a:buFont typeface="Arial" charset="0"/>
              <a:buNone/>
            </a:pPr>
            <a:r>
              <a:rPr lang="en-GB" sz="2400" b="1" smtClean="0"/>
              <a:t>All products sold in Country A are subject to a value-added tax (VAT) of 14%. The VAT applies to all importers, manufacturers and sellers of products in Country A. The costs are typically passed on to consumers.</a:t>
            </a:r>
          </a:p>
          <a:p>
            <a:pPr marL="0" indent="0">
              <a:spcBef>
                <a:spcPct val="0"/>
              </a:spcBef>
              <a:buFont typeface="Arial" charset="0"/>
              <a:buNone/>
            </a:pPr>
            <a:endParaRPr lang="en-GB"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2800" smtClean="0"/>
              <a:t>Example No. 10</a:t>
            </a:r>
            <a:endParaRPr lang="en-GB" sz="2800" smtClean="0"/>
          </a:p>
        </p:txBody>
      </p:sp>
      <p:sp>
        <p:nvSpPr>
          <p:cNvPr id="16387" name="Content Placeholder 2"/>
          <p:cNvSpPr>
            <a:spLocks noGrp="1"/>
          </p:cNvSpPr>
          <p:nvPr>
            <p:ph idx="1"/>
          </p:nvPr>
        </p:nvSpPr>
        <p:spPr/>
        <p:txBody>
          <a:bodyPr/>
          <a:lstStyle/>
          <a:p>
            <a:pPr marL="0" indent="0">
              <a:spcBef>
                <a:spcPct val="0"/>
              </a:spcBef>
              <a:buFont typeface="Arial" charset="0"/>
              <a:buNone/>
            </a:pPr>
            <a:endParaRPr lang="en-GB" sz="2800" smtClean="0"/>
          </a:p>
          <a:p>
            <a:pPr marL="0" indent="0">
              <a:spcBef>
                <a:spcPct val="0"/>
              </a:spcBef>
              <a:buFont typeface="Arial" charset="0"/>
              <a:buNone/>
            </a:pPr>
            <a:r>
              <a:rPr lang="en-GB" sz="2800" smtClean="0"/>
              <a:t>County A Regulation No. 649/2012, adopted on 13 May 2012.</a:t>
            </a:r>
          </a:p>
          <a:p>
            <a:pPr marL="0" indent="0">
              <a:spcBef>
                <a:spcPct val="0"/>
              </a:spcBef>
              <a:buFont typeface="Arial" charset="0"/>
              <a:buNone/>
            </a:pPr>
            <a:endParaRPr lang="it-IT" smtClean="0"/>
          </a:p>
          <a:p>
            <a:pPr marL="0" indent="0">
              <a:spcBef>
                <a:spcPct val="0"/>
              </a:spcBef>
              <a:buFont typeface="Arial" charset="0"/>
              <a:buNone/>
            </a:pPr>
            <a:endParaRPr lang="it-IT" smtClean="0"/>
          </a:p>
          <a:p>
            <a:pPr marL="0" indent="0" algn="just">
              <a:spcBef>
                <a:spcPct val="0"/>
              </a:spcBef>
              <a:buFont typeface="Arial" charset="0"/>
              <a:buNone/>
            </a:pPr>
            <a:r>
              <a:rPr lang="en-GB" sz="2400" b="1" smtClean="0"/>
              <a:t>In order to protect the inhabitants of Country A from the adverse effects of hazardous wastes, imports of certain hazardous chemicals and pesticides are prohibited in Country A, as prescribed by the Basel Convention.</a:t>
            </a:r>
          </a:p>
          <a:p>
            <a:pPr marL="0" indent="0">
              <a:buFont typeface="Arial" charset="0"/>
              <a:buNone/>
            </a:pPr>
            <a:endParaRPr lang="en-GB"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z="2800" smtClean="0"/>
              <a:t>Example No. 11</a:t>
            </a:r>
            <a:endParaRPr lang="en-GB" sz="2800" smtClean="0"/>
          </a:p>
        </p:txBody>
      </p:sp>
      <p:sp>
        <p:nvSpPr>
          <p:cNvPr id="17411" name="Content Placeholder 2"/>
          <p:cNvSpPr>
            <a:spLocks noGrp="1"/>
          </p:cNvSpPr>
          <p:nvPr>
            <p:ph idx="1"/>
          </p:nvPr>
        </p:nvSpPr>
        <p:spPr/>
        <p:txBody>
          <a:bodyPr/>
          <a:lstStyle/>
          <a:p>
            <a:pPr marL="0" indent="0">
              <a:spcBef>
                <a:spcPct val="0"/>
              </a:spcBef>
              <a:buFont typeface="Arial" charset="0"/>
              <a:buNone/>
            </a:pPr>
            <a:endParaRPr lang="en-GB" sz="2800" smtClean="0"/>
          </a:p>
          <a:p>
            <a:pPr marL="0" indent="0">
              <a:spcBef>
                <a:spcPct val="0"/>
              </a:spcBef>
              <a:buFont typeface="Arial" charset="0"/>
              <a:buNone/>
            </a:pPr>
            <a:r>
              <a:rPr lang="en-GB" sz="2800" smtClean="0"/>
              <a:t>Ministry of Commerce and Industry, Notification No. 12 (RE-2013)/2009-2014, signed on 2 February 2009. </a:t>
            </a:r>
          </a:p>
          <a:p>
            <a:pPr marL="0" indent="0">
              <a:spcBef>
                <a:spcPct val="0"/>
              </a:spcBef>
              <a:buFont typeface="Arial" charset="0"/>
              <a:buNone/>
            </a:pPr>
            <a:endParaRPr lang="en-GB" sz="2800" smtClean="0"/>
          </a:p>
          <a:p>
            <a:pPr marL="0" indent="0">
              <a:spcBef>
                <a:spcPct val="0"/>
              </a:spcBef>
              <a:buFont typeface="Arial" charset="0"/>
              <a:buNone/>
            </a:pPr>
            <a:r>
              <a:rPr lang="en-GB" sz="2400" b="1" smtClean="0"/>
              <a:t>Areca nuts were recently found to be dangerous when ingested by humans. Shortly after, the Ministry of Commerce and Industry in Country A increased the minimum Cost in Freight (CIF) value for imports of areca nuts from $1/kg to $2/kg. Imports with CIF value lower than $2/kg are not allowed. </a:t>
            </a:r>
          </a:p>
          <a:p>
            <a:pPr marL="0" indent="0">
              <a:spcBef>
                <a:spcPct val="0"/>
              </a:spcBef>
              <a:buFont typeface="Arial" charset="0"/>
              <a:buNone/>
            </a:pPr>
            <a:endParaRPr lang="en-GB" sz="2800" smtClean="0"/>
          </a:p>
          <a:p>
            <a:pPr marL="0" indent="0">
              <a:spcBef>
                <a:spcPct val="0"/>
              </a:spcBef>
              <a:buFont typeface="Arial" charset="0"/>
              <a:buNone/>
            </a:pPr>
            <a:endParaRPr lang="en-GB"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z="2800" smtClean="0"/>
              <a:t>Example No. 12</a:t>
            </a:r>
            <a:endParaRPr lang="en-GB" sz="2800" smtClean="0"/>
          </a:p>
        </p:txBody>
      </p:sp>
      <p:sp>
        <p:nvSpPr>
          <p:cNvPr id="18435" name="Content Placeholder 2"/>
          <p:cNvSpPr>
            <a:spLocks noGrp="1"/>
          </p:cNvSpPr>
          <p:nvPr>
            <p:ph idx="1"/>
          </p:nvPr>
        </p:nvSpPr>
        <p:spPr/>
        <p:txBody>
          <a:bodyPr/>
          <a:lstStyle/>
          <a:p>
            <a:pPr marL="0" indent="0">
              <a:spcBef>
                <a:spcPct val="0"/>
              </a:spcBef>
              <a:buFont typeface="Arial" charset="0"/>
              <a:buNone/>
            </a:pPr>
            <a:endParaRPr lang="en-GB" sz="2800" smtClean="0"/>
          </a:p>
          <a:p>
            <a:pPr marL="0" indent="0">
              <a:spcBef>
                <a:spcPct val="0"/>
              </a:spcBef>
              <a:buFont typeface="Arial" charset="0"/>
              <a:buNone/>
            </a:pPr>
            <a:r>
              <a:rPr lang="en-GB" sz="2800" smtClean="0"/>
              <a:t>Article 2, Sulphur in Gasoline Regulations (SOR/99-236), signed on 12 March 2004.</a:t>
            </a:r>
          </a:p>
          <a:p>
            <a:pPr marL="0" indent="0">
              <a:spcBef>
                <a:spcPct val="0"/>
              </a:spcBef>
              <a:buFont typeface="Arial" charset="0"/>
              <a:buNone/>
            </a:pPr>
            <a:endParaRPr lang="it-IT" smtClean="0"/>
          </a:p>
          <a:p>
            <a:pPr marL="0" indent="0" algn="just">
              <a:spcBef>
                <a:spcPct val="0"/>
              </a:spcBef>
              <a:buFont typeface="Arial" charset="0"/>
              <a:buNone/>
            </a:pPr>
            <a:r>
              <a:rPr lang="en-GB" sz="2400" b="1" smtClean="0"/>
              <a:t>To limit the presence of sulphur in the environment, Country A passed a measure limiting the concentration of sulphur in each batch of gasoline produced or imported by a primary supplier. As of 1 January 2005, the maximum level of sulphur allowed in each batch of gasoline is 80 mg/kg.</a:t>
            </a:r>
            <a:endParaRPr lang="it-IT" sz="2400" b="1" smtClean="0"/>
          </a:p>
          <a:p>
            <a:pPr marL="0" indent="0"/>
            <a:endParaRPr lang="en-GB"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2800" smtClean="0"/>
              <a:t>Example No. 13</a:t>
            </a:r>
            <a:endParaRPr lang="en-GB" sz="2800" smtClean="0"/>
          </a:p>
        </p:txBody>
      </p:sp>
      <p:sp>
        <p:nvSpPr>
          <p:cNvPr id="19459" name="Content Placeholder 2"/>
          <p:cNvSpPr>
            <a:spLocks noGrp="1"/>
          </p:cNvSpPr>
          <p:nvPr>
            <p:ph idx="1"/>
          </p:nvPr>
        </p:nvSpPr>
        <p:spPr/>
        <p:txBody>
          <a:bodyPr/>
          <a:lstStyle/>
          <a:p>
            <a:pPr marL="0" indent="0">
              <a:spcBef>
                <a:spcPct val="0"/>
              </a:spcBef>
              <a:buFont typeface="Arial" charset="0"/>
              <a:buNone/>
            </a:pPr>
            <a:endParaRPr lang="en-GB" sz="2800" smtClean="0"/>
          </a:p>
          <a:p>
            <a:pPr marL="0" indent="0">
              <a:spcBef>
                <a:spcPct val="0"/>
              </a:spcBef>
              <a:buFont typeface="Arial" charset="0"/>
              <a:buNone/>
            </a:pPr>
            <a:r>
              <a:rPr lang="en-GB" sz="2800" smtClean="0"/>
              <a:t>Foreign Trade Council Resolution No. 4, published in the Official Gazette on 31 January 2014.</a:t>
            </a:r>
          </a:p>
          <a:p>
            <a:pPr marL="0" indent="0">
              <a:spcBef>
                <a:spcPct val="0"/>
              </a:spcBef>
              <a:buFont typeface="Arial" charset="0"/>
              <a:buNone/>
            </a:pPr>
            <a:endParaRPr lang="en-GB" sz="2800" smtClean="0"/>
          </a:p>
          <a:p>
            <a:pPr marL="0" indent="0">
              <a:spcBef>
                <a:spcPct val="0"/>
              </a:spcBef>
              <a:buFont typeface="Arial" charset="0"/>
              <a:buNone/>
            </a:pPr>
            <a:r>
              <a:rPr lang="en-GB" sz="2400" b="1" smtClean="0"/>
              <a:t>In order to balance the domestic market of basic chemicals, the Foreign Trade Council of Country A implemented a tariff-rate quota (TRQ) on the importation of o-Xylene (NCM 2902.41.00) with an in-quota tariff of 0% for 10,200 tons within a 6-month period. The out-of-quota rate is 4%.</a:t>
            </a:r>
          </a:p>
          <a:p>
            <a:pPr marL="0" indent="0">
              <a:buFont typeface="Arial" charset="0"/>
              <a:buNone/>
            </a:pPr>
            <a:endParaRPr lang="en-GB"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2800" smtClean="0"/>
              <a:t>Example No. 14</a:t>
            </a:r>
            <a:endParaRPr lang="en-GB" sz="2800" smtClean="0"/>
          </a:p>
        </p:txBody>
      </p:sp>
      <p:sp>
        <p:nvSpPr>
          <p:cNvPr id="20483" name="Content Placeholder 2"/>
          <p:cNvSpPr>
            <a:spLocks noGrp="1"/>
          </p:cNvSpPr>
          <p:nvPr>
            <p:ph idx="1"/>
          </p:nvPr>
        </p:nvSpPr>
        <p:spPr/>
        <p:txBody>
          <a:bodyPr/>
          <a:lstStyle/>
          <a:p>
            <a:pPr marL="0" indent="0">
              <a:spcBef>
                <a:spcPct val="0"/>
              </a:spcBef>
              <a:buFont typeface="Arial" charset="0"/>
              <a:buNone/>
            </a:pPr>
            <a:endParaRPr lang="en-GB" sz="2800" smtClean="0"/>
          </a:p>
          <a:p>
            <a:pPr marL="0" indent="0">
              <a:spcBef>
                <a:spcPct val="0"/>
              </a:spcBef>
              <a:buFont typeface="Arial" charset="0"/>
              <a:buNone/>
            </a:pPr>
            <a:r>
              <a:rPr lang="en-GB" sz="2800" smtClean="0"/>
              <a:t>State Council Decree No. 98, signed on 13 June 2011.</a:t>
            </a:r>
          </a:p>
          <a:p>
            <a:pPr marL="0" indent="0">
              <a:spcBef>
                <a:spcPct val="0"/>
              </a:spcBef>
              <a:buFont typeface="Arial" charset="0"/>
              <a:buNone/>
            </a:pPr>
            <a:endParaRPr lang="it-IT" sz="2800" smtClean="0"/>
          </a:p>
          <a:p>
            <a:pPr marL="0" indent="0">
              <a:spcBef>
                <a:spcPct val="0"/>
              </a:spcBef>
              <a:buFont typeface="Arial" charset="0"/>
              <a:buNone/>
            </a:pPr>
            <a:endParaRPr lang="en-GB" sz="2400" b="1" smtClean="0"/>
          </a:p>
          <a:p>
            <a:pPr marL="0" indent="0">
              <a:spcBef>
                <a:spcPct val="0"/>
              </a:spcBef>
              <a:buFont typeface="Arial" charset="0"/>
              <a:buNone/>
            </a:pPr>
            <a:r>
              <a:rPr lang="en-GB" sz="2400" b="1" smtClean="0"/>
              <a:t>To address a domestic shortage of wheat and flour, Country A temporarily prohibited the export of those products. According to a 2011 State Council Degree, all exports of wheat and flour were prohibited from 1 July 2011 to 31 December 2011.</a:t>
            </a:r>
          </a:p>
          <a:p>
            <a:pPr marL="0" indent="0">
              <a:spcBef>
                <a:spcPct val="0"/>
              </a:spcBef>
              <a:buFont typeface="Arial" charset="0"/>
              <a:buNone/>
            </a:pPr>
            <a:endParaRPr lang="en-GB"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z="2800" smtClean="0"/>
              <a:t>Example No. 15</a:t>
            </a:r>
            <a:endParaRPr lang="en-GB" sz="2800" smtClean="0"/>
          </a:p>
        </p:txBody>
      </p:sp>
      <p:sp>
        <p:nvSpPr>
          <p:cNvPr id="21507" name="Content Placeholder 2"/>
          <p:cNvSpPr>
            <a:spLocks noGrp="1"/>
          </p:cNvSpPr>
          <p:nvPr>
            <p:ph idx="1"/>
          </p:nvPr>
        </p:nvSpPr>
        <p:spPr/>
        <p:txBody>
          <a:bodyPr/>
          <a:lstStyle/>
          <a:p>
            <a:pPr marL="0" indent="0">
              <a:spcBef>
                <a:spcPct val="0"/>
              </a:spcBef>
              <a:buFont typeface="Arial" charset="0"/>
              <a:buNone/>
            </a:pPr>
            <a:endParaRPr lang="en-GB" sz="2800" smtClean="0"/>
          </a:p>
          <a:p>
            <a:pPr marL="0" indent="0">
              <a:spcBef>
                <a:spcPct val="0"/>
              </a:spcBef>
              <a:buFont typeface="Arial" charset="0"/>
              <a:buNone/>
            </a:pPr>
            <a:r>
              <a:rPr lang="en-GB" sz="2800" smtClean="0"/>
              <a:t>Article 13, Textile Labelling and Advertising Regulation, signed on 17 June 2013.</a:t>
            </a:r>
          </a:p>
          <a:p>
            <a:pPr marL="0" indent="0">
              <a:spcBef>
                <a:spcPct val="0"/>
              </a:spcBef>
              <a:buFont typeface="Arial" charset="0"/>
              <a:buNone/>
            </a:pPr>
            <a:endParaRPr lang="it-IT" sz="2800" smtClean="0"/>
          </a:p>
          <a:p>
            <a:pPr marL="0" indent="0" algn="just">
              <a:spcBef>
                <a:spcPct val="0"/>
              </a:spcBef>
              <a:buFont typeface="Arial" charset="0"/>
              <a:buNone/>
            </a:pPr>
            <a:r>
              <a:rPr lang="en-GB" sz="2400" b="1" smtClean="0"/>
              <a:t>In order to protect consumers from false or misleading information, every fibre that is present in an amount of 5% or more by mass in a piece of clothing must be declared on the label using its generic name. A list of generic names is provided in the text of the regulation.</a:t>
            </a:r>
          </a:p>
          <a:p>
            <a:pPr marL="0" indent="0"/>
            <a:endParaRPr lang="it-IT" smtClean="0"/>
          </a:p>
          <a:p>
            <a:pPr marL="0" indent="0"/>
            <a:endParaRPr lang="en-GB"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z="2800" smtClean="0"/>
              <a:t>Example No. 16</a:t>
            </a:r>
            <a:endParaRPr lang="en-GB" sz="2800" smtClean="0"/>
          </a:p>
        </p:txBody>
      </p:sp>
      <p:sp>
        <p:nvSpPr>
          <p:cNvPr id="22531" name="Content Placeholder 2"/>
          <p:cNvSpPr>
            <a:spLocks noGrp="1"/>
          </p:cNvSpPr>
          <p:nvPr>
            <p:ph idx="1"/>
          </p:nvPr>
        </p:nvSpPr>
        <p:spPr/>
        <p:txBody>
          <a:bodyPr/>
          <a:lstStyle/>
          <a:p>
            <a:pPr marL="0" indent="0">
              <a:spcBef>
                <a:spcPct val="0"/>
              </a:spcBef>
              <a:buFont typeface="Arial" charset="0"/>
              <a:buNone/>
            </a:pPr>
            <a:endParaRPr lang="en-GB" sz="2800" smtClean="0"/>
          </a:p>
          <a:p>
            <a:pPr marL="0" indent="0">
              <a:spcBef>
                <a:spcPct val="0"/>
              </a:spcBef>
              <a:buFont typeface="Arial" charset="0"/>
              <a:buNone/>
            </a:pPr>
            <a:r>
              <a:rPr lang="en-GB" sz="2800" smtClean="0"/>
              <a:t>Ministry of Commerce Announcement No. 15, dated 23 January 2014.</a:t>
            </a:r>
          </a:p>
          <a:p>
            <a:pPr marL="0" indent="0">
              <a:spcBef>
                <a:spcPct val="0"/>
              </a:spcBef>
              <a:buFont typeface="Arial" charset="0"/>
              <a:buNone/>
            </a:pPr>
            <a:endParaRPr lang="it-IT" sz="2800" smtClean="0"/>
          </a:p>
          <a:p>
            <a:pPr marL="0" indent="0">
              <a:spcBef>
                <a:spcPct val="0"/>
              </a:spcBef>
              <a:buFont typeface="Arial" charset="0"/>
              <a:buNone/>
            </a:pPr>
            <a:r>
              <a:rPr lang="en-GB" sz="2400" b="1" smtClean="0"/>
              <a:t>The harvest season for cherries is from March to July. During this period, domestic supply is sufficient for the market. In order to avoid the oversupply of cherries, imports of cherries are prohibited in Country A from 1 March to 31 July each year.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noChangeArrowheads="1"/>
          </p:cNvSpPr>
          <p:nvPr>
            <p:ph type="title"/>
          </p:nvPr>
        </p:nvSpPr>
        <p:spPr>
          <a:xfrm>
            <a:off x="495300" y="214313"/>
            <a:ext cx="8750300" cy="642937"/>
          </a:xfrm>
        </p:spPr>
        <p:txBody>
          <a:bodyPr/>
          <a:lstStyle/>
          <a:p>
            <a:pPr eaLnBrk="1" hangingPunct="1"/>
            <a:r>
              <a:rPr lang="en-GB" sz="2800" smtClean="0"/>
              <a:t>Introduction</a:t>
            </a:r>
          </a:p>
        </p:txBody>
      </p:sp>
      <p:sp>
        <p:nvSpPr>
          <p:cNvPr id="5123" name="Rectangle 6"/>
          <p:cNvSpPr>
            <a:spLocks noGrp="1" noChangeArrowheads="1"/>
          </p:cNvSpPr>
          <p:nvPr>
            <p:ph idx="1"/>
          </p:nvPr>
        </p:nvSpPr>
        <p:spPr>
          <a:xfrm>
            <a:off x="495300" y="1143000"/>
            <a:ext cx="9029700" cy="4786313"/>
          </a:xfrm>
        </p:spPr>
        <p:txBody>
          <a:bodyPr/>
          <a:lstStyle/>
          <a:p>
            <a:pPr>
              <a:lnSpc>
                <a:spcPct val="80000"/>
              </a:lnSpc>
              <a:buFont typeface="Arial" charset="0"/>
              <a:buNone/>
            </a:pPr>
            <a:endParaRPr lang="it-IT" sz="2400" dirty="0" smtClean="0"/>
          </a:p>
          <a:p>
            <a:pPr>
              <a:lnSpc>
                <a:spcPct val="80000"/>
              </a:lnSpc>
            </a:pPr>
            <a:r>
              <a:rPr lang="en-GB" sz="2400" dirty="0" smtClean="0"/>
              <a:t>The </a:t>
            </a:r>
            <a:r>
              <a:rPr lang="en-GB" sz="2400" u="sng" dirty="0" smtClean="0"/>
              <a:t>evaluation of NTMs</a:t>
            </a:r>
            <a:r>
              <a:rPr lang="en-GB" sz="2400" dirty="0" smtClean="0"/>
              <a:t> is the critical step to be undertaken by national authorities.</a:t>
            </a:r>
          </a:p>
          <a:p>
            <a:pPr>
              <a:lnSpc>
                <a:spcPct val="80000"/>
              </a:lnSpc>
              <a:buFont typeface="Arial" charset="0"/>
              <a:buNone/>
            </a:pPr>
            <a:endParaRPr lang="en-GB" sz="2400" dirty="0" smtClean="0"/>
          </a:p>
          <a:p>
            <a:pPr>
              <a:lnSpc>
                <a:spcPct val="80000"/>
              </a:lnSpc>
            </a:pPr>
            <a:r>
              <a:rPr lang="en-GB" sz="2400" dirty="0" smtClean="0"/>
              <a:t>Three-pronged approach with respect to NTMs:</a:t>
            </a:r>
          </a:p>
          <a:p>
            <a:pPr>
              <a:lnSpc>
                <a:spcPct val="80000"/>
              </a:lnSpc>
              <a:buFont typeface="Arial" charset="0"/>
              <a:buNone/>
            </a:pPr>
            <a:endParaRPr lang="en-GB" sz="2400" dirty="0" smtClean="0"/>
          </a:p>
          <a:p>
            <a:pPr lvl="1">
              <a:lnSpc>
                <a:spcPct val="80000"/>
              </a:lnSpc>
            </a:pPr>
            <a:r>
              <a:rPr lang="en-GB" sz="2000" dirty="0" smtClean="0"/>
              <a:t>The </a:t>
            </a:r>
            <a:r>
              <a:rPr lang="en-GB" sz="2000" u="sng" dirty="0" smtClean="0"/>
              <a:t>identification</a:t>
            </a:r>
            <a:r>
              <a:rPr lang="en-GB" sz="2000" dirty="0" smtClean="0"/>
              <a:t> of the </a:t>
            </a:r>
            <a:r>
              <a:rPr lang="en-GB" sz="2000" u="sng" dirty="0" smtClean="0"/>
              <a:t>trade relation and relevance</a:t>
            </a:r>
            <a:r>
              <a:rPr lang="en-GB" sz="2000" dirty="0" smtClean="0"/>
              <a:t>;</a:t>
            </a:r>
          </a:p>
          <a:p>
            <a:pPr lvl="1">
              <a:lnSpc>
                <a:spcPct val="80000"/>
              </a:lnSpc>
              <a:buFont typeface="Arial" charset="0"/>
              <a:buNone/>
            </a:pPr>
            <a:endParaRPr lang="en-GB" sz="2000" dirty="0" smtClean="0"/>
          </a:p>
          <a:p>
            <a:pPr lvl="1">
              <a:lnSpc>
                <a:spcPct val="80000"/>
              </a:lnSpc>
            </a:pPr>
            <a:r>
              <a:rPr lang="en-GB" sz="2000" dirty="0" smtClean="0"/>
              <a:t>The </a:t>
            </a:r>
            <a:r>
              <a:rPr lang="en-GB" sz="2000" u="sng" dirty="0" smtClean="0"/>
              <a:t>classification</a:t>
            </a:r>
            <a:r>
              <a:rPr lang="en-GB" sz="2000" dirty="0" smtClean="0"/>
              <a:t> of the measure; and</a:t>
            </a:r>
          </a:p>
          <a:p>
            <a:pPr lvl="1">
              <a:lnSpc>
                <a:spcPct val="80000"/>
              </a:lnSpc>
              <a:buFont typeface="Arial" charset="0"/>
              <a:buNone/>
            </a:pPr>
            <a:endParaRPr lang="en-GB" sz="2000" dirty="0" smtClean="0"/>
          </a:p>
          <a:p>
            <a:pPr lvl="1">
              <a:lnSpc>
                <a:spcPct val="80000"/>
              </a:lnSpc>
            </a:pPr>
            <a:r>
              <a:rPr lang="en-GB" sz="2000" dirty="0" smtClean="0"/>
              <a:t>Its </a:t>
            </a:r>
            <a:r>
              <a:rPr lang="en-GB" sz="2000" u="sng" dirty="0" smtClean="0"/>
              <a:t>notification</a:t>
            </a:r>
            <a:r>
              <a:rPr lang="en-GB" sz="2000" dirty="0" smtClean="0"/>
              <a:t> to the ASEC for insertion on the NTM Database and its </a:t>
            </a:r>
            <a:r>
              <a:rPr lang="en-GB" sz="2000" u="sng" dirty="0" smtClean="0"/>
              <a:t>reflection</a:t>
            </a:r>
            <a:r>
              <a:rPr lang="en-GB" sz="2000" dirty="0" smtClean="0"/>
              <a:t> on the NTR/ATR.</a:t>
            </a:r>
          </a:p>
        </p:txBody>
      </p:sp>
      <p:sp>
        <p:nvSpPr>
          <p:cNvPr id="5124" name="Slide Number Placeholder 5"/>
          <p:cNvSpPr>
            <a:spLocks noGrp="1"/>
          </p:cNvSpPr>
          <p:nvPr>
            <p:ph type="sldNum" sz="quarter" idx="12"/>
          </p:nvPr>
        </p:nvSpPr>
        <p:spPr bwMode="auto">
          <a:noFill/>
          <a:ln>
            <a:miter lim="800000"/>
            <a:headEnd/>
            <a:tailEnd/>
          </a:ln>
        </p:spPr>
        <p:txBody>
          <a:bodyPr/>
          <a:lstStyle/>
          <a:p>
            <a:fld id="{8A18CD6D-CFCD-4503-83DC-299933DF60AA}" type="slidenum">
              <a:rPr lang="en-US" smtClean="0"/>
              <a:pPr/>
              <a:t>2</a:t>
            </a:fld>
            <a:endParaRPr lang="en-US"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z="2800" smtClean="0"/>
              <a:t>Example No. 17</a:t>
            </a:r>
            <a:endParaRPr lang="en-GB" sz="2800" smtClean="0"/>
          </a:p>
        </p:txBody>
      </p:sp>
      <p:sp>
        <p:nvSpPr>
          <p:cNvPr id="23555" name="Content Placeholder 2"/>
          <p:cNvSpPr>
            <a:spLocks noGrp="1"/>
          </p:cNvSpPr>
          <p:nvPr>
            <p:ph idx="1"/>
          </p:nvPr>
        </p:nvSpPr>
        <p:spPr/>
        <p:txBody>
          <a:bodyPr/>
          <a:lstStyle/>
          <a:p>
            <a:pPr marL="0" indent="0">
              <a:spcBef>
                <a:spcPct val="0"/>
              </a:spcBef>
              <a:buFont typeface="Arial" charset="0"/>
              <a:buNone/>
            </a:pPr>
            <a:endParaRPr lang="en-GB" sz="2800" smtClean="0"/>
          </a:p>
          <a:p>
            <a:pPr marL="0" indent="0">
              <a:spcBef>
                <a:spcPct val="0"/>
              </a:spcBef>
              <a:buFont typeface="Arial" charset="0"/>
              <a:buNone/>
            </a:pPr>
            <a:r>
              <a:rPr lang="en-GB" sz="2800" smtClean="0"/>
              <a:t>Article 78, Packaging (Essential Requirements) Regulation, signed on 27 November 2001.</a:t>
            </a:r>
          </a:p>
          <a:p>
            <a:pPr marL="0" indent="0">
              <a:spcBef>
                <a:spcPct val="0"/>
              </a:spcBef>
            </a:pPr>
            <a:endParaRPr lang="it-IT" sz="2800" smtClean="0"/>
          </a:p>
          <a:p>
            <a:pPr marL="0" indent="0">
              <a:spcBef>
                <a:spcPct val="0"/>
              </a:spcBef>
              <a:buFont typeface="Arial" charset="0"/>
              <a:buNone/>
            </a:pPr>
            <a:r>
              <a:rPr lang="en-GB" sz="2400" b="1" smtClean="0"/>
              <a:t>Packaging shall be designed, produced and commercialised in such a way as to permit its reuse or recovery, including recycling, and to minimise its impact on the environment when packaging waste or residues from packaging waste management operations are disposed of.</a:t>
            </a:r>
          </a:p>
          <a:p>
            <a:pPr marL="0" indent="0"/>
            <a:endParaRPr lang="en-GB" sz="2800" smtClean="0"/>
          </a:p>
          <a:p>
            <a:pPr marL="0" indent="0"/>
            <a:endParaRPr lang="en-GB"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2800" smtClean="0"/>
              <a:t>Example No. 18</a:t>
            </a:r>
            <a:endParaRPr lang="en-GB" sz="2800" smtClean="0"/>
          </a:p>
        </p:txBody>
      </p:sp>
      <p:sp>
        <p:nvSpPr>
          <p:cNvPr id="24579" name="Content Placeholder 2"/>
          <p:cNvSpPr>
            <a:spLocks noGrp="1"/>
          </p:cNvSpPr>
          <p:nvPr>
            <p:ph idx="1"/>
          </p:nvPr>
        </p:nvSpPr>
        <p:spPr/>
        <p:txBody>
          <a:bodyPr/>
          <a:lstStyle/>
          <a:p>
            <a:pPr marL="0" indent="0">
              <a:spcBef>
                <a:spcPct val="0"/>
              </a:spcBef>
              <a:buFont typeface="Arial" charset="0"/>
              <a:buNone/>
            </a:pPr>
            <a:endParaRPr lang="en-GB" sz="2800" smtClean="0"/>
          </a:p>
          <a:p>
            <a:pPr marL="0" indent="0">
              <a:spcBef>
                <a:spcPct val="0"/>
              </a:spcBef>
              <a:buFont typeface="Arial" charset="0"/>
              <a:buNone/>
            </a:pPr>
            <a:r>
              <a:rPr lang="en-GB" sz="2800" smtClean="0"/>
              <a:t>Public Law No. 110-314, Section 3, 122 Statute 3016, 3017 (2008); 15 Government Code 14, adopted on 12 March 2008.</a:t>
            </a:r>
          </a:p>
          <a:p>
            <a:pPr marL="0" indent="0">
              <a:spcBef>
                <a:spcPct val="0"/>
              </a:spcBef>
              <a:buFont typeface="Arial" charset="0"/>
              <a:buNone/>
            </a:pPr>
            <a:endParaRPr lang="en-GB" sz="2800" smtClean="0"/>
          </a:p>
          <a:p>
            <a:pPr marL="0" indent="0">
              <a:spcBef>
                <a:spcPct val="0"/>
              </a:spcBef>
              <a:buFont typeface="Arial" charset="0"/>
              <a:buNone/>
            </a:pPr>
            <a:r>
              <a:rPr lang="en-GB" sz="2400" b="1" smtClean="0"/>
              <a:t>Manufacturers and importers of children’s toys must certify, in a written Children’s Product Certificate (CPC) based on test results from a CPSC-accepted laboratory, that their products for children comply with safety rules applicable to products for children.</a:t>
            </a:r>
          </a:p>
          <a:p>
            <a:pPr marL="0" indent="0"/>
            <a:endParaRPr lang="en-GB"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88950" y="0"/>
            <a:ext cx="8915400" cy="981075"/>
          </a:xfrm>
        </p:spPr>
        <p:txBody>
          <a:bodyPr/>
          <a:lstStyle/>
          <a:p>
            <a:r>
              <a:rPr lang="en-US" sz="2800" smtClean="0"/>
              <a:t>Example No. 19</a:t>
            </a:r>
            <a:endParaRPr lang="en-GB" sz="2800" smtClean="0"/>
          </a:p>
        </p:txBody>
      </p:sp>
      <p:sp>
        <p:nvSpPr>
          <p:cNvPr id="25603" name="Content Placeholder 2"/>
          <p:cNvSpPr>
            <a:spLocks noGrp="1"/>
          </p:cNvSpPr>
          <p:nvPr>
            <p:ph idx="1"/>
          </p:nvPr>
        </p:nvSpPr>
        <p:spPr/>
        <p:txBody>
          <a:bodyPr/>
          <a:lstStyle/>
          <a:p>
            <a:pPr marL="0" indent="0">
              <a:spcBef>
                <a:spcPct val="0"/>
              </a:spcBef>
              <a:buFont typeface="Arial" charset="0"/>
              <a:buNone/>
            </a:pPr>
            <a:endParaRPr lang="en-GB" sz="2800" smtClean="0"/>
          </a:p>
          <a:p>
            <a:pPr marL="0" indent="0">
              <a:spcBef>
                <a:spcPct val="0"/>
              </a:spcBef>
              <a:buFont typeface="Arial" charset="0"/>
              <a:buNone/>
            </a:pPr>
            <a:r>
              <a:rPr lang="en-GB" sz="2800" smtClean="0"/>
              <a:t>Annex 3, Announcement No. 15, Recognition of certain geographical indications, Bureau of Intellectual Property Right, signed on 30 November 1995.</a:t>
            </a:r>
          </a:p>
          <a:p>
            <a:pPr marL="0" indent="0">
              <a:spcBef>
                <a:spcPct val="0"/>
              </a:spcBef>
              <a:buFont typeface="Arial" charset="0"/>
              <a:buNone/>
            </a:pPr>
            <a:endParaRPr lang="en-GB" sz="2800" smtClean="0"/>
          </a:p>
          <a:p>
            <a:pPr marL="0" indent="0">
              <a:spcBef>
                <a:spcPct val="0"/>
              </a:spcBef>
              <a:buFont typeface="Arial" charset="0"/>
              <a:buNone/>
            </a:pPr>
            <a:r>
              <a:rPr lang="en-GB" sz="2400" b="1" smtClean="0"/>
              <a:t>Sparkling white wine from the Champagne region of France has a reputation for higher quality than similar wine using grapes produced in other parts of the world. Champagne can only be labelled as such in Country A if it is produced from grapes grown in the Champagne region of France following rules that demand secondary bottle fermentation of the wine to create carbonation.</a:t>
            </a:r>
          </a:p>
          <a:p>
            <a:pPr marL="0" indent="0">
              <a:buFont typeface="Arial" charset="0"/>
              <a:buNone/>
            </a:pPr>
            <a:endParaRPr lang="en-GB"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00025" y="1125538"/>
          <a:ext cx="9577388" cy="4615180"/>
        </p:xfrm>
        <a:graphic>
          <a:graphicData uri="http://schemas.openxmlformats.org/drawingml/2006/table">
            <a:tbl>
              <a:tblPr/>
              <a:tblGrid>
                <a:gridCol w="736600"/>
                <a:gridCol w="736600"/>
                <a:gridCol w="736600"/>
                <a:gridCol w="736600"/>
                <a:gridCol w="736600"/>
                <a:gridCol w="736600"/>
                <a:gridCol w="736600"/>
                <a:gridCol w="736600"/>
                <a:gridCol w="738188"/>
                <a:gridCol w="736600"/>
                <a:gridCol w="736600"/>
                <a:gridCol w="736600"/>
                <a:gridCol w="736600"/>
              </a:tblGrid>
              <a:tr h="7302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Issuing Ministry</a:t>
                      </a:r>
                      <a:endParaRPr kumimoji="0" lang="en-US" sz="1100" b="1" i="0" u="none" strike="noStrike" cap="none" normalizeH="0" baseline="0" smtClean="0">
                        <a:ln>
                          <a:noFill/>
                        </a:ln>
                        <a:solidFill>
                          <a:srgbClr val="FFFFFF"/>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Regulation Reference</a:t>
                      </a:r>
                      <a:endParaRPr kumimoji="0" lang="en-US" sz="1100" b="1" i="0" u="none" strike="noStrike" cap="none" normalizeH="0" baseline="0" smtClean="0">
                        <a:ln>
                          <a:noFill/>
                        </a:ln>
                        <a:solidFill>
                          <a:srgbClr val="FFFFFF"/>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Description</a:t>
                      </a:r>
                      <a:endParaRPr kumimoji="0" lang="en-US" sz="1100" b="1" i="0" u="none" strike="noStrike" cap="none" normalizeH="0" baseline="0" smtClean="0">
                        <a:ln>
                          <a:noFill/>
                        </a:ln>
                        <a:solidFill>
                          <a:srgbClr val="FFFFFF"/>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Source URL</a:t>
                      </a:r>
                      <a:endParaRPr kumimoji="0" lang="en-US" sz="1100" b="1" i="0" u="none" strike="noStrike" cap="none" normalizeH="0" baseline="0" smtClean="0">
                        <a:ln>
                          <a:noFill/>
                        </a:ln>
                        <a:solidFill>
                          <a:srgbClr val="FFFFFF"/>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ASEAN Trade Repository URL</a:t>
                      </a:r>
                      <a:endParaRPr kumimoji="0" lang="en-US" sz="1100" b="1" i="0" u="none" strike="noStrike" cap="none" normalizeH="0" baseline="0" smtClean="0">
                        <a:ln>
                          <a:noFill/>
                        </a:ln>
                        <a:solidFill>
                          <a:srgbClr val="FFFFFF"/>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Reason</a:t>
                      </a:r>
                      <a:endParaRPr kumimoji="0" lang="en-US" sz="1100" b="1" i="0" u="none" strike="noStrike" cap="none" normalizeH="0" baseline="0" smtClean="0">
                        <a:ln>
                          <a:noFill/>
                        </a:ln>
                        <a:solidFill>
                          <a:srgbClr val="FFFFFF"/>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NTM Code</a:t>
                      </a:r>
                      <a:endParaRPr kumimoji="0" lang="en-US" sz="1100" b="1" i="0" u="none" strike="noStrike" cap="none" normalizeH="0" baseline="0" smtClean="0">
                        <a:ln>
                          <a:noFill/>
                        </a:ln>
                        <a:solidFill>
                          <a:srgbClr val="FFFFFF"/>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NTM Name</a:t>
                      </a:r>
                      <a:endParaRPr kumimoji="0" lang="en-US" sz="1100" b="1" i="0" u="none" strike="noStrike" cap="none" normalizeH="0" baseline="0" smtClean="0">
                        <a:ln>
                          <a:noFill/>
                        </a:ln>
                        <a:solidFill>
                          <a:srgbClr val="FFFFFF"/>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Start Date </a:t>
                      </a:r>
                      <a:endParaRPr kumimoji="0" lang="en-US" sz="1100" b="1" i="0" u="none" strike="noStrike" cap="none" normalizeH="0" baseline="0" smtClean="0">
                        <a:ln>
                          <a:noFill/>
                        </a:ln>
                        <a:solidFill>
                          <a:srgbClr val="FFFFFF"/>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End Date</a:t>
                      </a:r>
                      <a:endParaRPr kumimoji="0" lang="en-US" sz="1100" b="1" i="0" u="none" strike="noStrike" cap="none" normalizeH="0" baseline="0" smtClean="0">
                        <a:ln>
                          <a:noFill/>
                        </a:ln>
                        <a:solidFill>
                          <a:srgbClr val="FFFFFF"/>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HS Code</a:t>
                      </a:r>
                      <a:endParaRPr kumimoji="0" lang="en-US" sz="1100" b="1" i="0" u="none" strike="noStrike" cap="none" normalizeH="0" baseline="0" smtClean="0">
                        <a:ln>
                          <a:noFill/>
                        </a:ln>
                        <a:solidFill>
                          <a:srgbClr val="FFFFFF"/>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Product Description</a:t>
                      </a:r>
                      <a:endParaRPr kumimoji="0" lang="en-US" sz="1100" b="1" i="0" u="none" strike="noStrike" cap="none" normalizeH="0" baseline="0" smtClean="0">
                        <a:ln>
                          <a:noFill/>
                        </a:ln>
                        <a:solidFill>
                          <a:srgbClr val="FFFFFF"/>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Notification Year</a:t>
                      </a:r>
                      <a:endParaRPr kumimoji="0" lang="en-US" sz="1100" b="1" i="0" u="none" strike="noStrike" cap="none" normalizeH="0" baseline="0" smtClean="0">
                        <a:ln>
                          <a:noFill/>
                        </a:ln>
                        <a:solidFill>
                          <a:srgbClr val="FFFFFF"/>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r>
              <a:tr h="1666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a:t>
                      </a:r>
                      <a:endParaRPr kumimoji="0" lang="en-US" sz="1100" b="1" i="1" u="none" strike="noStrike" cap="none" normalizeH="0" baseline="0" smtClean="0">
                        <a:ln>
                          <a:noFill/>
                        </a:ln>
                        <a:solidFill>
                          <a:srgbClr val="000000"/>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2</a:t>
                      </a:r>
                      <a:endParaRPr kumimoji="0" lang="en-US" sz="1100" b="1" i="1" u="none" strike="noStrike" cap="none" normalizeH="0" baseline="0" smtClean="0">
                        <a:ln>
                          <a:noFill/>
                        </a:ln>
                        <a:solidFill>
                          <a:srgbClr val="000000"/>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3</a:t>
                      </a:r>
                      <a:endParaRPr kumimoji="0" lang="en-US" sz="1100" b="1" i="1" u="none" strike="noStrike" cap="none" normalizeH="0" baseline="0" smtClean="0">
                        <a:ln>
                          <a:noFill/>
                        </a:ln>
                        <a:solidFill>
                          <a:srgbClr val="000000"/>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4</a:t>
                      </a:r>
                      <a:endParaRPr kumimoji="0" lang="en-US" sz="1100" b="1" i="1" u="none" strike="noStrike" cap="none" normalizeH="0" baseline="0" smtClean="0">
                        <a:ln>
                          <a:noFill/>
                        </a:ln>
                        <a:solidFill>
                          <a:srgbClr val="000000"/>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5</a:t>
                      </a:r>
                      <a:endParaRPr kumimoji="0" lang="en-US" sz="1100" b="1" i="1" u="none" strike="noStrike" cap="none" normalizeH="0" baseline="0" smtClean="0">
                        <a:ln>
                          <a:noFill/>
                        </a:ln>
                        <a:solidFill>
                          <a:srgbClr val="000000"/>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a:t>
                      </a:r>
                      <a:endParaRPr kumimoji="0" lang="en-US" sz="1100" b="1" i="1" u="none" strike="noStrike" cap="none" normalizeH="0" baseline="0" smtClean="0">
                        <a:ln>
                          <a:noFill/>
                        </a:ln>
                        <a:solidFill>
                          <a:srgbClr val="000000"/>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7</a:t>
                      </a:r>
                      <a:endParaRPr kumimoji="0" lang="en-US" sz="1100" b="1" i="1" u="none" strike="noStrike" cap="none" normalizeH="0" baseline="0" smtClean="0">
                        <a:ln>
                          <a:noFill/>
                        </a:ln>
                        <a:solidFill>
                          <a:srgbClr val="000000"/>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8</a:t>
                      </a:r>
                      <a:endParaRPr kumimoji="0" lang="en-US" sz="1100" b="1" i="1" u="none" strike="noStrike" cap="none" normalizeH="0" baseline="0" smtClean="0">
                        <a:ln>
                          <a:noFill/>
                        </a:ln>
                        <a:solidFill>
                          <a:srgbClr val="000000"/>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9</a:t>
                      </a:r>
                      <a:endParaRPr kumimoji="0" lang="en-US" sz="1100" b="1" i="1" u="none" strike="noStrike" cap="none" normalizeH="0" baseline="0" smtClean="0">
                        <a:ln>
                          <a:noFill/>
                        </a:ln>
                        <a:solidFill>
                          <a:srgbClr val="000000"/>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10</a:t>
                      </a:r>
                      <a:endParaRPr kumimoji="0" lang="en-US" sz="1100" b="1" i="1" u="none" strike="noStrike" cap="none" normalizeH="0" baseline="0" smtClean="0">
                        <a:ln>
                          <a:noFill/>
                        </a:ln>
                        <a:solidFill>
                          <a:srgbClr val="000000"/>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11</a:t>
                      </a:r>
                      <a:endParaRPr kumimoji="0" lang="en-US" sz="1100" b="1" i="1" u="none" strike="noStrike" cap="none" normalizeH="0" baseline="0" smtClean="0">
                        <a:ln>
                          <a:noFill/>
                        </a:ln>
                        <a:solidFill>
                          <a:srgbClr val="000000"/>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12</a:t>
                      </a:r>
                      <a:endParaRPr kumimoji="0" lang="en-US" sz="1100" b="1" i="1" u="none" strike="noStrike" cap="none" normalizeH="0" baseline="0" smtClean="0">
                        <a:ln>
                          <a:noFill/>
                        </a:ln>
                        <a:solidFill>
                          <a:srgbClr val="000000"/>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13</a:t>
                      </a:r>
                      <a:endParaRPr kumimoji="0" lang="en-US" sz="1100" b="1" i="1" u="none" strike="noStrike" cap="none" normalizeH="0" baseline="0" smtClean="0">
                        <a:ln>
                          <a:noFill/>
                        </a:ln>
                        <a:solidFill>
                          <a:srgbClr val="000000"/>
                        </a:solidFill>
                        <a:effectLst/>
                        <a:latin typeface="Calibri" pitchFamily="34" charset="0"/>
                        <a:cs typeface="Arial" charset="0"/>
                      </a:endParaRPr>
                    </a:p>
                  </a:txBody>
                  <a:tcPr marL="5715" marR="5715" marT="571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r>
              <a:tr h="3711575">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 </a:t>
                      </a:r>
                    </a:p>
                  </a:txBody>
                  <a:tcPr marL="5715" marR="5715" marT="57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Specify: type of measure (law, decree, directive, etc.); title; number and signing date</a:t>
                      </a:r>
                    </a:p>
                  </a:txBody>
                  <a:tcPr marL="5715" marR="5715" marT="57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Indicate the relation to trade of the measure </a:t>
                      </a:r>
                    </a:p>
                  </a:txBody>
                  <a:tcPr marL="5715" marR="5715" marT="57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Encode specific URL with link to the actual measure (in English if available)</a:t>
                      </a:r>
                    </a:p>
                  </a:txBody>
                  <a:tcPr marL="5715" marR="5715" marT="57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Not yet available (it will provide link to the actual notification form submitted to the ASEAN Secretariat)</a:t>
                      </a:r>
                    </a:p>
                  </a:txBody>
                  <a:tcPr marL="5715" marR="5715" marT="57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Describe with sufficient detail (2-3 sentences) the measure's objectives, specifying relevant articles</a:t>
                      </a:r>
                    </a:p>
                  </a:txBody>
                  <a:tcPr marL="5715" marR="5715" marT="57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Use UNCTAD's NTM classification (Feb 2012), as available in Annex D of the WB's Toolkit on NTMs: https://openknowledge.worldbank.org/bitstream/handle/10986/6019/683590PUB0EPI007902B009780821395103.pdf?sequence=1</a:t>
                      </a:r>
                    </a:p>
                  </a:txBody>
                  <a:tcPr marL="5715" marR="5715" marT="57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Use name corresponding to the NTM code</a:t>
                      </a:r>
                    </a:p>
                  </a:txBody>
                  <a:tcPr marL="5715" marR="5715" marT="57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Indicate date of entry into force of the measure</a:t>
                      </a:r>
                    </a:p>
                  </a:txBody>
                  <a:tcPr marL="5715" marR="5715" marT="57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If the measure is temporary, indicate the end date, otherwise indicate "permanent"</a:t>
                      </a:r>
                    </a:p>
                  </a:txBody>
                  <a:tcPr marL="5715" marR="5715" marT="57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Indicate the HS code/s corresponding to the products covered by the measure</a:t>
                      </a:r>
                    </a:p>
                  </a:txBody>
                  <a:tcPr marL="5715" marR="5715" marT="57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List the product categories corresponding to the HS codes</a:t>
                      </a:r>
                    </a:p>
                  </a:txBody>
                  <a:tcPr marL="5715" marR="5715" marT="57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Indicate year of notification to ASEAN Secretariat</a:t>
                      </a:r>
                    </a:p>
                  </a:txBody>
                  <a:tcPr marL="5715" marR="5715" marT="57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E9E9"/>
                    </a:solidFill>
                  </a:tcPr>
                </a:tc>
              </a:tr>
            </a:tbl>
          </a:graphicData>
        </a:graphic>
      </p:graphicFrame>
      <p:sp>
        <p:nvSpPr>
          <p:cNvPr id="6205" name="Title 1"/>
          <p:cNvSpPr>
            <a:spLocks noGrp="1"/>
          </p:cNvSpPr>
          <p:nvPr>
            <p:ph type="title"/>
          </p:nvPr>
        </p:nvSpPr>
        <p:spPr/>
        <p:txBody>
          <a:bodyPr/>
          <a:lstStyle/>
          <a:p>
            <a:pPr eaLnBrk="1" hangingPunct="1"/>
            <a:r>
              <a:rPr lang="en-US" sz="2800" smtClean="0"/>
              <a:t>Proposed NTM Classification Template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z="2800" smtClean="0"/>
              <a:t>Example No. 1</a:t>
            </a:r>
            <a:endParaRPr lang="en-GB" sz="2800" smtClean="0"/>
          </a:p>
        </p:txBody>
      </p:sp>
      <p:sp>
        <p:nvSpPr>
          <p:cNvPr id="7171" name="Content Placeholder 2"/>
          <p:cNvSpPr>
            <a:spLocks noGrp="1"/>
          </p:cNvSpPr>
          <p:nvPr>
            <p:ph idx="1"/>
          </p:nvPr>
        </p:nvSpPr>
        <p:spPr/>
        <p:txBody>
          <a:bodyPr/>
          <a:lstStyle/>
          <a:p>
            <a:pPr marL="0" indent="0">
              <a:spcBef>
                <a:spcPct val="0"/>
              </a:spcBef>
              <a:buFont typeface="Arial" charset="0"/>
              <a:buNone/>
            </a:pPr>
            <a:endParaRPr lang="en-GB" sz="2800" smtClean="0"/>
          </a:p>
          <a:p>
            <a:pPr marL="0" indent="0">
              <a:spcBef>
                <a:spcPct val="0"/>
              </a:spcBef>
              <a:buFont typeface="Arial" charset="0"/>
              <a:buNone/>
            </a:pPr>
            <a:r>
              <a:rPr lang="en-GB" sz="2800" smtClean="0"/>
              <a:t>Circular Letter of the Director General of Livestock Services to Provincial/District Livestock Services, Importers, Centre of Agriculture Quarantine, dated 23 February 2001.</a:t>
            </a:r>
          </a:p>
          <a:p>
            <a:pPr marL="0" indent="0">
              <a:spcBef>
                <a:spcPct val="0"/>
              </a:spcBef>
              <a:buFont typeface="Arial" charset="0"/>
              <a:buNone/>
            </a:pPr>
            <a:endParaRPr lang="en-GB" sz="2800" b="1" smtClean="0"/>
          </a:p>
          <a:p>
            <a:pPr marL="0" indent="0">
              <a:spcBef>
                <a:spcPct val="0"/>
              </a:spcBef>
              <a:buFont typeface="Arial" charset="0"/>
              <a:buNone/>
            </a:pPr>
            <a:r>
              <a:rPr lang="en-GB" sz="2400" b="1" smtClean="0"/>
              <a:t>On 23 February 2001, following the sudden outbreak of Foot and Mouth Disease in Country A on 20 February 2001, Country B prohibited the importation of live animals and animal products of ruminant and pig origin from Country A. The measure applied immediately. </a:t>
            </a:r>
          </a:p>
          <a:p>
            <a:pPr marL="0" indent="0">
              <a:buFont typeface="Arial" charset="0"/>
              <a:buNone/>
            </a:pPr>
            <a:endParaRPr lang="en-GB"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z="2800" smtClean="0"/>
              <a:t>Example No. 2</a:t>
            </a:r>
            <a:endParaRPr lang="en-GB" sz="2800" smtClean="0"/>
          </a:p>
        </p:txBody>
      </p:sp>
      <p:sp>
        <p:nvSpPr>
          <p:cNvPr id="8195" name="Content Placeholder 2"/>
          <p:cNvSpPr>
            <a:spLocks noGrp="1"/>
          </p:cNvSpPr>
          <p:nvPr>
            <p:ph idx="1"/>
          </p:nvPr>
        </p:nvSpPr>
        <p:spPr/>
        <p:txBody>
          <a:bodyPr/>
          <a:lstStyle/>
          <a:p>
            <a:pPr marL="0" indent="0">
              <a:spcBef>
                <a:spcPct val="0"/>
              </a:spcBef>
              <a:buFont typeface="Arial" charset="0"/>
              <a:buNone/>
            </a:pPr>
            <a:endParaRPr lang="en-GB" sz="2800" dirty="0" smtClean="0"/>
          </a:p>
          <a:p>
            <a:pPr marL="0" indent="0">
              <a:spcBef>
                <a:spcPct val="0"/>
              </a:spcBef>
              <a:buFont typeface="Arial" charset="0"/>
              <a:buNone/>
            </a:pPr>
            <a:r>
              <a:rPr lang="en-GB" sz="2800" dirty="0" smtClean="0"/>
              <a:t>Notice on the rules of origin of products from Country A, published on 23 July 2013.</a:t>
            </a:r>
          </a:p>
          <a:p>
            <a:pPr marL="0" indent="0">
              <a:spcBef>
                <a:spcPct val="0"/>
              </a:spcBef>
              <a:buFont typeface="Arial" charset="0"/>
              <a:buNone/>
            </a:pPr>
            <a:endParaRPr lang="it-IT" sz="2800" dirty="0" smtClean="0"/>
          </a:p>
          <a:p>
            <a:pPr marL="0" indent="0">
              <a:spcBef>
                <a:spcPct val="0"/>
              </a:spcBef>
              <a:buFont typeface="Arial" charset="0"/>
              <a:buNone/>
            </a:pPr>
            <a:r>
              <a:rPr lang="en-GB" sz="2400" b="1" dirty="0" smtClean="0"/>
              <a:t>In order to be classified as products from Country A under the “</a:t>
            </a:r>
            <a:r>
              <a:rPr lang="en-GB" sz="2400" b="1" i="1" dirty="0" smtClean="0"/>
              <a:t>Tax-Free Program between Country B and Country A</a:t>
            </a:r>
            <a:r>
              <a:rPr lang="en-GB" sz="2400" b="1" dirty="0" smtClean="0"/>
              <a:t>” and to guarantee that preferential treatment is not manipulated, all goods classified under Chapter 50 of the Customs Code shall be consigned directly from Country A, without stopping at any third country unless </a:t>
            </a:r>
            <a:r>
              <a:rPr lang="en-GB" sz="2400" b="1" dirty="0" smtClean="0"/>
              <a:t>there </a:t>
            </a:r>
            <a:r>
              <a:rPr lang="en-GB" sz="2400" b="1" dirty="0" smtClean="0"/>
              <a:t>is a valid emergency.</a:t>
            </a:r>
          </a:p>
          <a:p>
            <a:pPr marL="0" indent="0">
              <a:spcBef>
                <a:spcPct val="0"/>
              </a:spcBef>
              <a:buFont typeface="Arial" charset="0"/>
              <a:buNone/>
            </a:pPr>
            <a:endParaRPr lang="en-GB" sz="2800" dirty="0" smtClean="0"/>
          </a:p>
          <a:p>
            <a:pPr marL="0" indent="0">
              <a:buFont typeface="Arial" charset="0"/>
              <a:buNone/>
            </a:pPr>
            <a:endParaRPr lang="en-GB"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z="2800" smtClean="0"/>
              <a:t>Example No. 3</a:t>
            </a:r>
            <a:endParaRPr lang="en-GB" sz="2800" smtClean="0"/>
          </a:p>
        </p:txBody>
      </p:sp>
      <p:sp>
        <p:nvSpPr>
          <p:cNvPr id="9219" name="Content Placeholder 2"/>
          <p:cNvSpPr>
            <a:spLocks noGrp="1"/>
          </p:cNvSpPr>
          <p:nvPr>
            <p:ph idx="1"/>
          </p:nvPr>
        </p:nvSpPr>
        <p:spPr/>
        <p:txBody>
          <a:bodyPr/>
          <a:lstStyle/>
          <a:p>
            <a:pPr marL="0" indent="0">
              <a:spcBef>
                <a:spcPct val="0"/>
              </a:spcBef>
              <a:buFont typeface="Arial" charset="0"/>
              <a:buNone/>
            </a:pPr>
            <a:endParaRPr lang="en-GB" sz="2800" smtClean="0"/>
          </a:p>
          <a:p>
            <a:pPr marL="0" indent="0">
              <a:spcBef>
                <a:spcPct val="0"/>
              </a:spcBef>
              <a:buFont typeface="Arial" charset="0"/>
              <a:buNone/>
            </a:pPr>
            <a:r>
              <a:rPr lang="en-GB" sz="2800" smtClean="0"/>
              <a:t>Article 2, Circular No. 42, Ministry of Finance, signed on 18 March 2009.</a:t>
            </a:r>
          </a:p>
          <a:p>
            <a:pPr marL="0" indent="0">
              <a:spcBef>
                <a:spcPct val="0"/>
              </a:spcBef>
              <a:buFont typeface="Arial" charset="0"/>
              <a:buNone/>
            </a:pPr>
            <a:endParaRPr lang="it-IT" sz="2800" smtClean="0"/>
          </a:p>
          <a:p>
            <a:pPr marL="0" indent="0">
              <a:spcBef>
                <a:spcPct val="0"/>
              </a:spcBef>
              <a:buFont typeface="Arial" charset="0"/>
              <a:buNone/>
            </a:pPr>
            <a:r>
              <a:rPr lang="en-GB" sz="2400" b="1" smtClean="0"/>
              <a:t>In an attempt to increase the domestic textile industry in Country A, the government adopted a measure requiring a specific local content requirement for clothing products. In Country A, manufacturers of textile products that source at least 60% of their inputs locally are entitled to a one-year value-added tax (VAT) exemption.</a:t>
            </a:r>
          </a:p>
          <a:p>
            <a:pPr marL="0" indent="0">
              <a:spcBef>
                <a:spcPct val="0"/>
              </a:spcBef>
              <a:buFont typeface="Arial" charset="0"/>
              <a:buNone/>
            </a:pPr>
            <a:endParaRPr lang="en-GB" sz="2800" smtClean="0"/>
          </a:p>
          <a:p>
            <a:pPr marL="0" indent="0">
              <a:buFont typeface="Arial" charset="0"/>
              <a:buNone/>
            </a:pPr>
            <a:endParaRPr lang="en-GB"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z="2800" smtClean="0"/>
              <a:t>Example No. 4</a:t>
            </a:r>
            <a:endParaRPr lang="en-GB" sz="2800" smtClean="0"/>
          </a:p>
        </p:txBody>
      </p:sp>
      <p:sp>
        <p:nvSpPr>
          <p:cNvPr id="10243" name="Content Placeholder 2"/>
          <p:cNvSpPr>
            <a:spLocks noGrp="1"/>
          </p:cNvSpPr>
          <p:nvPr>
            <p:ph idx="1"/>
          </p:nvPr>
        </p:nvSpPr>
        <p:spPr/>
        <p:txBody>
          <a:bodyPr/>
          <a:lstStyle/>
          <a:p>
            <a:pPr marL="0" lvl="1" indent="0">
              <a:spcBef>
                <a:spcPct val="0"/>
              </a:spcBef>
              <a:buFont typeface="Arial" charset="0"/>
              <a:buNone/>
            </a:pPr>
            <a:endParaRPr lang="en-GB" smtClean="0"/>
          </a:p>
          <a:p>
            <a:pPr marL="0" lvl="1" indent="0">
              <a:spcBef>
                <a:spcPct val="0"/>
              </a:spcBef>
              <a:buFont typeface="Arial" charset="0"/>
              <a:buNone/>
            </a:pPr>
            <a:r>
              <a:rPr lang="en-GB" smtClean="0"/>
              <a:t>Article 4 of Standards and Technical regulation Law No. 1/1111/Q11, published on 12 February 2013.</a:t>
            </a:r>
          </a:p>
          <a:p>
            <a:pPr marL="0" lvl="1" indent="0">
              <a:spcBef>
                <a:spcPct val="0"/>
              </a:spcBef>
              <a:buFont typeface="Arial" charset="0"/>
              <a:buNone/>
            </a:pPr>
            <a:endParaRPr lang="en-GB" smtClean="0"/>
          </a:p>
          <a:p>
            <a:pPr marL="0" lvl="1" indent="0">
              <a:spcBef>
                <a:spcPct val="0"/>
              </a:spcBef>
              <a:buFont typeface="Arial" charset="0"/>
              <a:buNone/>
            </a:pPr>
            <a:r>
              <a:rPr lang="en-GB" sz="2400" b="1" smtClean="0"/>
              <a:t>I</a:t>
            </a:r>
            <a:r>
              <a:rPr lang="en-IE" sz="2400" b="1" smtClean="0"/>
              <a:t>n an effort to protect the inhabitants of Country A, exporting countries that have not proven to employ satisfactory sanitary conditions cannot be certified by Country A. The importation of fruits from countries that are not on the certified list are temporarily prohibited until the sanitary conditions are met. </a:t>
            </a:r>
            <a:endParaRPr lang="en-GB" sz="2400" b="1" smtClean="0"/>
          </a:p>
          <a:p>
            <a:pPr>
              <a:buFont typeface="Arial" charset="0"/>
              <a:buNone/>
            </a:pPr>
            <a:endParaRPr lang="en-GB"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2800" smtClean="0"/>
              <a:t>Example No. 5</a:t>
            </a:r>
            <a:endParaRPr lang="en-GB" sz="2800" smtClean="0"/>
          </a:p>
        </p:txBody>
      </p:sp>
      <p:sp>
        <p:nvSpPr>
          <p:cNvPr id="11267" name="Content Placeholder 2"/>
          <p:cNvSpPr>
            <a:spLocks noGrp="1"/>
          </p:cNvSpPr>
          <p:nvPr>
            <p:ph idx="1"/>
          </p:nvPr>
        </p:nvSpPr>
        <p:spPr/>
        <p:txBody>
          <a:bodyPr/>
          <a:lstStyle/>
          <a:p>
            <a:pPr marL="0" indent="0">
              <a:spcBef>
                <a:spcPct val="0"/>
              </a:spcBef>
              <a:buFont typeface="Arial" charset="0"/>
              <a:buNone/>
            </a:pPr>
            <a:endParaRPr lang="en-GB" sz="2800" smtClean="0"/>
          </a:p>
          <a:p>
            <a:pPr marL="0" indent="0">
              <a:spcBef>
                <a:spcPct val="0"/>
              </a:spcBef>
              <a:buFont typeface="Arial" charset="0"/>
              <a:buNone/>
            </a:pPr>
            <a:r>
              <a:rPr lang="en-GB" sz="2800" smtClean="0"/>
              <a:t>Article 28 of the Alcohol Law of Country A, adopted 12 June 1999.</a:t>
            </a:r>
          </a:p>
          <a:p>
            <a:pPr marL="0" indent="0">
              <a:spcBef>
                <a:spcPct val="0"/>
              </a:spcBef>
              <a:buFont typeface="Arial" charset="0"/>
              <a:buNone/>
            </a:pPr>
            <a:endParaRPr lang="it-IT" sz="2800" smtClean="0"/>
          </a:p>
          <a:p>
            <a:pPr marL="0" indent="0">
              <a:spcBef>
                <a:spcPct val="0"/>
              </a:spcBef>
              <a:buFont typeface="Arial" charset="0"/>
              <a:buNone/>
            </a:pPr>
            <a:r>
              <a:rPr lang="en-GB" sz="2400" b="1" smtClean="0"/>
              <a:t>Country A consists of a 90% Muslim population, and it is an offence to offer alcohol to Muslims. Selling alcohol is not allowed except to non-Muslims in hotels and restaurants, which are certified by the Government of Country A. Foreigners are only allowed to purchase alcohol by showing their passports.</a:t>
            </a:r>
          </a:p>
          <a:p>
            <a:pPr marL="0" indent="0">
              <a:spcBef>
                <a:spcPct val="0"/>
              </a:spcBef>
              <a:buFont typeface="Arial" charset="0"/>
              <a:buNone/>
            </a:pPr>
            <a:endParaRPr lang="en-GB" sz="2800" smtClean="0"/>
          </a:p>
          <a:p>
            <a:pPr marL="0" indent="0">
              <a:spcBef>
                <a:spcPct val="0"/>
              </a:spcBef>
              <a:buFont typeface="Arial" charset="0"/>
              <a:buNone/>
            </a:pPr>
            <a:endParaRPr lang="en-GB"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z="2800" smtClean="0"/>
              <a:t>Example No. 6</a:t>
            </a:r>
            <a:endParaRPr lang="en-GB" sz="2800" smtClean="0"/>
          </a:p>
        </p:txBody>
      </p:sp>
      <p:sp>
        <p:nvSpPr>
          <p:cNvPr id="12291" name="Content Placeholder 2"/>
          <p:cNvSpPr>
            <a:spLocks noGrp="1"/>
          </p:cNvSpPr>
          <p:nvPr>
            <p:ph idx="1"/>
          </p:nvPr>
        </p:nvSpPr>
        <p:spPr>
          <a:xfrm>
            <a:off x="488950" y="1341438"/>
            <a:ext cx="8915400" cy="4730750"/>
          </a:xfrm>
        </p:spPr>
        <p:txBody>
          <a:bodyPr/>
          <a:lstStyle/>
          <a:p>
            <a:pPr marL="0" indent="0">
              <a:spcBef>
                <a:spcPct val="0"/>
              </a:spcBef>
              <a:buFont typeface="Arial" charset="0"/>
              <a:buNone/>
            </a:pPr>
            <a:endParaRPr lang="en-GB" sz="2800" smtClean="0"/>
          </a:p>
          <a:p>
            <a:pPr marL="0" indent="0">
              <a:spcBef>
                <a:spcPct val="0"/>
              </a:spcBef>
              <a:buFont typeface="Arial" charset="0"/>
              <a:buNone/>
            </a:pPr>
            <a:r>
              <a:rPr lang="en-GB" sz="2800" smtClean="0"/>
              <a:t>Regulation 31, PART II: Additional labelling requirements for certain categories of food, The 1996 Food Labelling Regulation, adopted on 14 March 1996.</a:t>
            </a:r>
          </a:p>
          <a:p>
            <a:pPr marL="0" indent="0">
              <a:spcBef>
                <a:spcPct val="0"/>
              </a:spcBef>
              <a:buFont typeface="Arial" charset="0"/>
              <a:buNone/>
            </a:pPr>
            <a:endParaRPr lang="en-GB" sz="2800" b="1" smtClean="0"/>
          </a:p>
          <a:p>
            <a:pPr marL="0" indent="0">
              <a:spcBef>
                <a:spcPct val="0"/>
              </a:spcBef>
              <a:buFont typeface="Arial" charset="0"/>
              <a:buNone/>
            </a:pPr>
            <a:r>
              <a:rPr lang="en-GB" sz="2400" b="1" smtClean="0"/>
              <a:t>To ensure that consumers are fully aware of relevant food product information, Country A adopted a labelling regulation that applies to raw milk. In particular, the container in which any raw milk is sold or imported shall be marked or labelled with the words, “</a:t>
            </a:r>
            <a:r>
              <a:rPr lang="en-GB" sz="2400" b="1" i="1" smtClean="0"/>
              <a:t>This milk has not been heat-treated and may therefore contain organisms harmful to health</a:t>
            </a:r>
            <a:r>
              <a:rPr lang="en-GB" sz="2400" b="1" smtClean="0"/>
              <a:t>”.</a:t>
            </a:r>
            <a:endParaRPr lang="en-IE" sz="2400" b="1" smtClean="0"/>
          </a:p>
          <a:p>
            <a:pPr marL="0" indent="0">
              <a:buFont typeface="Arial" charset="0"/>
              <a:buNone/>
            </a:pPr>
            <a:endParaRPr lang="en-GB"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3585</TotalTime>
  <Words>1711</Words>
  <Application>Microsoft Office PowerPoint</Application>
  <PresentationFormat>A4 Paper (210x297 mm)</PresentationFormat>
  <Paragraphs>157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Simulation Exercise for Purposes of NTMs Identification, Classification and Notification  </vt:lpstr>
      <vt:lpstr>Introduction</vt:lpstr>
      <vt:lpstr>Proposed NTM Classification Template</vt:lpstr>
      <vt:lpstr>Example No. 1</vt:lpstr>
      <vt:lpstr>Example No. 2</vt:lpstr>
      <vt:lpstr>Example No. 3</vt:lpstr>
      <vt:lpstr>Example No. 4</vt:lpstr>
      <vt:lpstr>Example No. 5</vt:lpstr>
      <vt:lpstr>Example No. 6</vt:lpstr>
      <vt:lpstr>Example No. 7</vt:lpstr>
      <vt:lpstr>Example No. 8</vt:lpstr>
      <vt:lpstr>Example No. 9</vt:lpstr>
      <vt:lpstr>Example No. 10</vt:lpstr>
      <vt:lpstr>Example No. 11</vt:lpstr>
      <vt:lpstr>Example No. 12</vt:lpstr>
      <vt:lpstr>Example No. 13</vt:lpstr>
      <vt:lpstr>Example No. 14</vt:lpstr>
      <vt:lpstr>Example No. 15</vt:lpstr>
      <vt:lpstr>Example No. 16</vt:lpstr>
      <vt:lpstr>Example No. 17</vt:lpstr>
      <vt:lpstr>Example No. 18</vt:lpstr>
      <vt:lpstr>Example No. 19</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NTMs Classification, ATR and NTRs in the Context of ATIGA’s Regulatory Transparency: Activity 1.1.2.2 by ARISE</dc:title>
  <dc:creator>Paolo R. Vergano</dc:creator>
  <cp:lastModifiedBy>FratiniVergano</cp:lastModifiedBy>
  <cp:revision>209</cp:revision>
  <dcterms:created xsi:type="dcterms:W3CDTF">2014-09-13T10:18:48Z</dcterms:created>
  <dcterms:modified xsi:type="dcterms:W3CDTF">2014-10-17T05:16:36Z</dcterms:modified>
</cp:coreProperties>
</file>